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71" r:id="rId1"/>
  </p:sldMasterIdLst>
  <p:notesMasterIdLst>
    <p:notesMasterId r:id="rId27"/>
  </p:notesMasterIdLst>
  <p:sldIdLst>
    <p:sldId id="280" r:id="rId2"/>
    <p:sldId id="284" r:id="rId3"/>
    <p:sldId id="276" r:id="rId4"/>
    <p:sldId id="283" r:id="rId5"/>
    <p:sldId id="291" r:id="rId6"/>
    <p:sldId id="292" r:id="rId7"/>
    <p:sldId id="306" r:id="rId8"/>
    <p:sldId id="305" r:id="rId9"/>
    <p:sldId id="313" r:id="rId10"/>
    <p:sldId id="308" r:id="rId11"/>
    <p:sldId id="307" r:id="rId12"/>
    <p:sldId id="311" r:id="rId13"/>
    <p:sldId id="281" r:id="rId14"/>
    <p:sldId id="312" r:id="rId15"/>
    <p:sldId id="301" r:id="rId16"/>
    <p:sldId id="303" r:id="rId17"/>
    <p:sldId id="297" r:id="rId18"/>
    <p:sldId id="296" r:id="rId19"/>
    <p:sldId id="295" r:id="rId20"/>
    <p:sldId id="275" r:id="rId21"/>
    <p:sldId id="304" r:id="rId22"/>
    <p:sldId id="302" r:id="rId23"/>
    <p:sldId id="300" r:id="rId24"/>
    <p:sldId id="298" r:id="rId25"/>
    <p:sldId id="299" r:id="rId26"/>
  </p:sldIdLst>
  <p:sldSz cx="9144000" cy="6858000" type="screen4x3"/>
  <p:notesSz cx="6888163" cy="1001871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4571D06B-B3D3-49B8-A1F2-259176EB7A56}">
          <p14:sldIdLst>
            <p14:sldId id="280"/>
            <p14:sldId id="284"/>
            <p14:sldId id="276"/>
            <p14:sldId id="283"/>
            <p14:sldId id="291"/>
            <p14:sldId id="292"/>
            <p14:sldId id="306"/>
            <p14:sldId id="305"/>
            <p14:sldId id="313"/>
            <p14:sldId id="308"/>
            <p14:sldId id="307"/>
            <p14:sldId id="311"/>
            <p14:sldId id="281"/>
            <p14:sldId id="312"/>
            <p14:sldId id="301"/>
            <p14:sldId id="303"/>
            <p14:sldId id="297"/>
            <p14:sldId id="296"/>
            <p14:sldId id="295"/>
            <p14:sldId id="275"/>
            <p14:sldId id="304"/>
            <p14:sldId id="302"/>
            <p14:sldId id="300"/>
            <p14:sldId id="298"/>
            <p14:sldId id="299"/>
          </p14:sldIdLst>
        </p14:section>
      </p14:sectionLst>
    </p:ex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 uri="{2D200454-40CA-4A62-9FC3-DE9A4176ACB9}">
      <p15:notesGuideLst xmlns="" xmlns:p15="http://schemas.microsoft.com/office/powerpoint/2012/main">
        <p15:guide id="1" orient="horz" pos="3224">
          <p15:clr>
            <a:srgbClr val="A4A3A4"/>
          </p15:clr>
        </p15:guide>
        <p15:guide id="2" pos="2237">
          <p15:clr>
            <a:srgbClr val="A4A3A4"/>
          </p15:clr>
        </p15:guide>
        <p15:guide id="3" orient="horz" pos="3156">
          <p15:clr>
            <a:srgbClr val="A4A3A4"/>
          </p15:clr>
        </p15:guide>
        <p15:guide id="4" pos="217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A4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llemlayout 2 - Marker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76" d="100"/>
          <a:sy n="76" d="100"/>
        </p:scale>
        <p:origin x="-1272" y="24"/>
      </p:cViewPr>
      <p:guideLst>
        <p:guide orient="horz" pos="2160"/>
        <p:guide pos="2880"/>
      </p:guideLst>
    </p:cSldViewPr>
  </p:slideViewPr>
  <p:notesTextViewPr>
    <p:cViewPr>
      <p:scale>
        <a:sx n="1" d="1"/>
        <a:sy n="1" d="1"/>
      </p:scale>
      <p:origin x="0" y="0"/>
    </p:cViewPr>
  </p:notesTextViewPr>
  <p:notesViewPr>
    <p:cSldViewPr>
      <p:cViewPr varScale="1">
        <p:scale>
          <a:sx n="98" d="100"/>
          <a:sy n="98" d="100"/>
        </p:scale>
        <p:origin x="-3522" y="-108"/>
      </p:cViewPr>
      <p:guideLst>
        <p:guide orient="horz" pos="3224"/>
        <p:guide orient="horz" pos="3156"/>
        <p:guide pos="2237"/>
        <p:guide pos="217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1" y="0"/>
            <a:ext cx="2984871" cy="500936"/>
          </a:xfrm>
          <a:prstGeom prst="rect">
            <a:avLst/>
          </a:prstGeom>
        </p:spPr>
        <p:txBody>
          <a:bodyPr vert="horz" lIns="96588" tIns="48294" rIns="96588" bIns="48294" rtlCol="0"/>
          <a:lstStyle>
            <a:lvl1pPr algn="l">
              <a:defRPr sz="1300"/>
            </a:lvl1pPr>
          </a:lstStyle>
          <a:p>
            <a:endParaRPr lang="da-DK"/>
          </a:p>
        </p:txBody>
      </p:sp>
      <p:sp>
        <p:nvSpPr>
          <p:cNvPr id="3" name="Pladsholder til dato 2"/>
          <p:cNvSpPr>
            <a:spLocks noGrp="1"/>
          </p:cNvSpPr>
          <p:nvPr>
            <p:ph type="dt" idx="1"/>
          </p:nvPr>
        </p:nvSpPr>
        <p:spPr>
          <a:xfrm>
            <a:off x="3901699" y="0"/>
            <a:ext cx="2984871" cy="500936"/>
          </a:xfrm>
          <a:prstGeom prst="rect">
            <a:avLst/>
          </a:prstGeom>
        </p:spPr>
        <p:txBody>
          <a:bodyPr vert="horz" lIns="96588" tIns="48294" rIns="96588" bIns="48294" rtlCol="0"/>
          <a:lstStyle>
            <a:lvl1pPr algn="r">
              <a:defRPr sz="1300"/>
            </a:lvl1pPr>
          </a:lstStyle>
          <a:p>
            <a:fld id="{26CC87DF-C412-429F-9E4A-9F505090A9E3}" type="datetimeFigureOut">
              <a:rPr lang="da-DK" smtClean="0"/>
              <a:t>20-02-2019</a:t>
            </a:fld>
            <a:endParaRPr lang="da-DK"/>
          </a:p>
        </p:txBody>
      </p:sp>
      <p:sp>
        <p:nvSpPr>
          <p:cNvPr id="4" name="Pladsholder til diasbillede 3"/>
          <p:cNvSpPr>
            <a:spLocks noGrp="1" noRot="1" noChangeAspect="1"/>
          </p:cNvSpPr>
          <p:nvPr>
            <p:ph type="sldImg" idx="2"/>
          </p:nvPr>
        </p:nvSpPr>
        <p:spPr>
          <a:xfrm>
            <a:off x="939800" y="750888"/>
            <a:ext cx="5008563" cy="3757612"/>
          </a:xfrm>
          <a:prstGeom prst="rect">
            <a:avLst/>
          </a:prstGeom>
          <a:noFill/>
          <a:ln w="12700">
            <a:solidFill>
              <a:prstClr val="black"/>
            </a:solidFill>
          </a:ln>
        </p:spPr>
        <p:txBody>
          <a:bodyPr vert="horz" lIns="96588" tIns="48294" rIns="96588" bIns="48294" rtlCol="0" anchor="ctr"/>
          <a:lstStyle/>
          <a:p>
            <a:endParaRPr lang="da-DK"/>
          </a:p>
        </p:txBody>
      </p:sp>
      <p:sp>
        <p:nvSpPr>
          <p:cNvPr id="5" name="Pladsholder til noter 4"/>
          <p:cNvSpPr>
            <a:spLocks noGrp="1"/>
          </p:cNvSpPr>
          <p:nvPr>
            <p:ph type="body" sz="quarter" idx="3"/>
          </p:nvPr>
        </p:nvSpPr>
        <p:spPr>
          <a:xfrm>
            <a:off x="688817" y="4758890"/>
            <a:ext cx="5510530" cy="4508421"/>
          </a:xfrm>
          <a:prstGeom prst="rect">
            <a:avLst/>
          </a:prstGeom>
        </p:spPr>
        <p:txBody>
          <a:bodyPr vert="horz" lIns="96588" tIns="48294" rIns="96588" bIns="48294" rtlCol="0"/>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6" name="Pladsholder til sidefod 5"/>
          <p:cNvSpPr>
            <a:spLocks noGrp="1"/>
          </p:cNvSpPr>
          <p:nvPr>
            <p:ph type="ftr" sz="quarter" idx="4"/>
          </p:nvPr>
        </p:nvSpPr>
        <p:spPr>
          <a:xfrm>
            <a:off x="1" y="9516039"/>
            <a:ext cx="2984871" cy="500936"/>
          </a:xfrm>
          <a:prstGeom prst="rect">
            <a:avLst/>
          </a:prstGeom>
        </p:spPr>
        <p:txBody>
          <a:bodyPr vert="horz" lIns="96588" tIns="48294" rIns="96588" bIns="48294" rtlCol="0" anchor="b"/>
          <a:lstStyle>
            <a:lvl1pPr algn="l">
              <a:defRPr sz="1300"/>
            </a:lvl1pPr>
          </a:lstStyle>
          <a:p>
            <a:endParaRPr lang="da-DK"/>
          </a:p>
        </p:txBody>
      </p:sp>
      <p:sp>
        <p:nvSpPr>
          <p:cNvPr id="7" name="Pladsholder til diasnummer 6"/>
          <p:cNvSpPr>
            <a:spLocks noGrp="1"/>
          </p:cNvSpPr>
          <p:nvPr>
            <p:ph type="sldNum" sz="quarter" idx="5"/>
          </p:nvPr>
        </p:nvSpPr>
        <p:spPr>
          <a:xfrm>
            <a:off x="3901699" y="9516039"/>
            <a:ext cx="2984871" cy="500936"/>
          </a:xfrm>
          <a:prstGeom prst="rect">
            <a:avLst/>
          </a:prstGeom>
        </p:spPr>
        <p:txBody>
          <a:bodyPr vert="horz" lIns="96588" tIns="48294" rIns="96588" bIns="48294" rtlCol="0" anchor="b"/>
          <a:lstStyle>
            <a:lvl1pPr algn="r">
              <a:defRPr sz="1300"/>
            </a:lvl1pPr>
          </a:lstStyle>
          <a:p>
            <a:fld id="{4FB7A274-EA5A-4D11-AE7D-54AF3539C49E}" type="slidenum">
              <a:rPr lang="da-DK" smtClean="0"/>
              <a:t>‹nr.›</a:t>
            </a:fld>
            <a:endParaRPr lang="da-DK"/>
          </a:p>
        </p:txBody>
      </p:sp>
    </p:spTree>
    <p:extLst>
      <p:ext uri="{BB962C8B-B14F-4D97-AF65-F5344CB8AC3E}">
        <p14:creationId xmlns:p14="http://schemas.microsoft.com/office/powerpoint/2010/main" val="34739037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diasnummer 3"/>
          <p:cNvSpPr>
            <a:spLocks noGrp="1"/>
          </p:cNvSpPr>
          <p:nvPr>
            <p:ph type="sldNum" sz="quarter" idx="10"/>
          </p:nvPr>
        </p:nvSpPr>
        <p:spPr/>
        <p:txBody>
          <a:bodyPr/>
          <a:lstStyle/>
          <a:p>
            <a:fld id="{4FB7A274-EA5A-4D11-AE7D-54AF3539C49E}" type="slidenum">
              <a:rPr lang="da-DK" smtClean="0"/>
              <a:t>1</a:t>
            </a:fld>
            <a:endParaRPr lang="da-DK"/>
          </a:p>
        </p:txBody>
      </p:sp>
    </p:spTree>
    <p:extLst>
      <p:ext uri="{BB962C8B-B14F-4D97-AF65-F5344CB8AC3E}">
        <p14:creationId xmlns:p14="http://schemas.microsoft.com/office/powerpoint/2010/main" val="21662813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diasnummer 3"/>
          <p:cNvSpPr>
            <a:spLocks noGrp="1"/>
          </p:cNvSpPr>
          <p:nvPr>
            <p:ph type="sldNum" sz="quarter" idx="10"/>
          </p:nvPr>
        </p:nvSpPr>
        <p:spPr/>
        <p:txBody>
          <a:bodyPr/>
          <a:lstStyle/>
          <a:p>
            <a:fld id="{4FB7A274-EA5A-4D11-AE7D-54AF3539C49E}" type="slidenum">
              <a:rPr lang="da-DK" smtClean="0"/>
              <a:t>10</a:t>
            </a:fld>
            <a:endParaRPr lang="da-DK"/>
          </a:p>
        </p:txBody>
      </p:sp>
    </p:spTree>
    <p:extLst>
      <p:ext uri="{BB962C8B-B14F-4D97-AF65-F5344CB8AC3E}">
        <p14:creationId xmlns:p14="http://schemas.microsoft.com/office/powerpoint/2010/main" val="20193038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diasnummer 3"/>
          <p:cNvSpPr>
            <a:spLocks noGrp="1"/>
          </p:cNvSpPr>
          <p:nvPr>
            <p:ph type="sldNum" sz="quarter" idx="10"/>
          </p:nvPr>
        </p:nvSpPr>
        <p:spPr/>
        <p:txBody>
          <a:bodyPr/>
          <a:lstStyle/>
          <a:p>
            <a:fld id="{4FB7A274-EA5A-4D11-AE7D-54AF3539C49E}" type="slidenum">
              <a:rPr lang="da-DK" smtClean="0"/>
              <a:t>11</a:t>
            </a:fld>
            <a:endParaRPr lang="da-DK"/>
          </a:p>
        </p:txBody>
      </p:sp>
    </p:spTree>
    <p:extLst>
      <p:ext uri="{BB962C8B-B14F-4D97-AF65-F5344CB8AC3E}">
        <p14:creationId xmlns:p14="http://schemas.microsoft.com/office/powerpoint/2010/main" val="42194597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diasnummer 3"/>
          <p:cNvSpPr>
            <a:spLocks noGrp="1"/>
          </p:cNvSpPr>
          <p:nvPr>
            <p:ph type="sldNum" sz="quarter" idx="10"/>
          </p:nvPr>
        </p:nvSpPr>
        <p:spPr/>
        <p:txBody>
          <a:bodyPr/>
          <a:lstStyle/>
          <a:p>
            <a:fld id="{4FB7A274-EA5A-4D11-AE7D-54AF3539C49E}" type="slidenum">
              <a:rPr lang="da-DK" smtClean="0"/>
              <a:t>13</a:t>
            </a:fld>
            <a:endParaRPr lang="da-DK"/>
          </a:p>
        </p:txBody>
      </p:sp>
    </p:spTree>
    <p:extLst>
      <p:ext uri="{BB962C8B-B14F-4D97-AF65-F5344CB8AC3E}">
        <p14:creationId xmlns:p14="http://schemas.microsoft.com/office/powerpoint/2010/main" val="34314667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baseline="0" dirty="0"/>
          </a:p>
          <a:p>
            <a:endParaRPr lang="da-DK" dirty="0"/>
          </a:p>
        </p:txBody>
      </p:sp>
      <p:sp>
        <p:nvSpPr>
          <p:cNvPr id="4" name="Pladsholder til diasnummer 3"/>
          <p:cNvSpPr>
            <a:spLocks noGrp="1"/>
          </p:cNvSpPr>
          <p:nvPr>
            <p:ph type="sldNum" sz="quarter" idx="10"/>
          </p:nvPr>
        </p:nvSpPr>
        <p:spPr/>
        <p:txBody>
          <a:bodyPr/>
          <a:lstStyle/>
          <a:p>
            <a:fld id="{4FB7A274-EA5A-4D11-AE7D-54AF3539C49E}" type="slidenum">
              <a:rPr lang="da-DK" smtClean="0"/>
              <a:t>14</a:t>
            </a:fld>
            <a:endParaRPr lang="da-DK"/>
          </a:p>
        </p:txBody>
      </p:sp>
    </p:spTree>
    <p:extLst>
      <p:ext uri="{BB962C8B-B14F-4D97-AF65-F5344CB8AC3E}">
        <p14:creationId xmlns:p14="http://schemas.microsoft.com/office/powerpoint/2010/main" val="11525220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diasnummer 3"/>
          <p:cNvSpPr>
            <a:spLocks noGrp="1"/>
          </p:cNvSpPr>
          <p:nvPr>
            <p:ph type="sldNum" sz="quarter" idx="10"/>
          </p:nvPr>
        </p:nvSpPr>
        <p:spPr/>
        <p:txBody>
          <a:bodyPr/>
          <a:lstStyle/>
          <a:p>
            <a:fld id="{4FB7A274-EA5A-4D11-AE7D-54AF3539C49E}" type="slidenum">
              <a:rPr lang="da-DK" smtClean="0"/>
              <a:t>15</a:t>
            </a:fld>
            <a:endParaRPr lang="da-DK"/>
          </a:p>
        </p:txBody>
      </p:sp>
    </p:spTree>
    <p:extLst>
      <p:ext uri="{BB962C8B-B14F-4D97-AF65-F5344CB8AC3E}">
        <p14:creationId xmlns:p14="http://schemas.microsoft.com/office/powerpoint/2010/main" val="1192687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diasnummer 3"/>
          <p:cNvSpPr>
            <a:spLocks noGrp="1"/>
          </p:cNvSpPr>
          <p:nvPr>
            <p:ph type="sldNum" sz="quarter" idx="10"/>
          </p:nvPr>
        </p:nvSpPr>
        <p:spPr/>
        <p:txBody>
          <a:bodyPr/>
          <a:lstStyle/>
          <a:p>
            <a:fld id="{4FB7A274-EA5A-4D11-AE7D-54AF3539C49E}" type="slidenum">
              <a:rPr lang="da-DK" smtClean="0"/>
              <a:t>16</a:t>
            </a:fld>
            <a:endParaRPr lang="da-DK"/>
          </a:p>
        </p:txBody>
      </p:sp>
    </p:spTree>
    <p:extLst>
      <p:ext uri="{BB962C8B-B14F-4D97-AF65-F5344CB8AC3E}">
        <p14:creationId xmlns:p14="http://schemas.microsoft.com/office/powerpoint/2010/main" val="8813737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diasnummer 3"/>
          <p:cNvSpPr>
            <a:spLocks noGrp="1"/>
          </p:cNvSpPr>
          <p:nvPr>
            <p:ph type="sldNum" sz="quarter" idx="10"/>
          </p:nvPr>
        </p:nvSpPr>
        <p:spPr/>
        <p:txBody>
          <a:bodyPr/>
          <a:lstStyle/>
          <a:p>
            <a:fld id="{4FB7A274-EA5A-4D11-AE7D-54AF3539C49E}" type="slidenum">
              <a:rPr lang="da-DK" smtClean="0"/>
              <a:t>17</a:t>
            </a:fld>
            <a:endParaRPr lang="da-DK"/>
          </a:p>
        </p:txBody>
      </p:sp>
    </p:spTree>
    <p:extLst>
      <p:ext uri="{BB962C8B-B14F-4D97-AF65-F5344CB8AC3E}">
        <p14:creationId xmlns:p14="http://schemas.microsoft.com/office/powerpoint/2010/main" val="30811627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diasnummer 3"/>
          <p:cNvSpPr>
            <a:spLocks noGrp="1"/>
          </p:cNvSpPr>
          <p:nvPr>
            <p:ph type="sldNum" sz="quarter" idx="10"/>
          </p:nvPr>
        </p:nvSpPr>
        <p:spPr/>
        <p:txBody>
          <a:bodyPr/>
          <a:lstStyle/>
          <a:p>
            <a:fld id="{4FB7A274-EA5A-4D11-AE7D-54AF3539C49E}" type="slidenum">
              <a:rPr lang="da-DK" smtClean="0"/>
              <a:t>18</a:t>
            </a:fld>
            <a:endParaRPr lang="da-DK"/>
          </a:p>
        </p:txBody>
      </p:sp>
    </p:spTree>
    <p:extLst>
      <p:ext uri="{BB962C8B-B14F-4D97-AF65-F5344CB8AC3E}">
        <p14:creationId xmlns:p14="http://schemas.microsoft.com/office/powerpoint/2010/main" val="298644225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diasnummer 3"/>
          <p:cNvSpPr>
            <a:spLocks noGrp="1"/>
          </p:cNvSpPr>
          <p:nvPr>
            <p:ph type="sldNum" sz="quarter" idx="10"/>
          </p:nvPr>
        </p:nvSpPr>
        <p:spPr/>
        <p:txBody>
          <a:bodyPr/>
          <a:lstStyle/>
          <a:p>
            <a:fld id="{4FB7A274-EA5A-4D11-AE7D-54AF3539C49E}" type="slidenum">
              <a:rPr lang="da-DK" smtClean="0"/>
              <a:t>19</a:t>
            </a:fld>
            <a:endParaRPr lang="da-DK"/>
          </a:p>
        </p:txBody>
      </p:sp>
    </p:spTree>
    <p:extLst>
      <p:ext uri="{BB962C8B-B14F-4D97-AF65-F5344CB8AC3E}">
        <p14:creationId xmlns:p14="http://schemas.microsoft.com/office/powerpoint/2010/main" val="150055768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diasnummer 3"/>
          <p:cNvSpPr>
            <a:spLocks noGrp="1"/>
          </p:cNvSpPr>
          <p:nvPr>
            <p:ph type="sldNum" sz="quarter" idx="10"/>
          </p:nvPr>
        </p:nvSpPr>
        <p:spPr/>
        <p:txBody>
          <a:bodyPr/>
          <a:lstStyle/>
          <a:p>
            <a:fld id="{4FB7A274-EA5A-4D11-AE7D-54AF3539C49E}" type="slidenum">
              <a:rPr lang="da-DK" smtClean="0"/>
              <a:t>20</a:t>
            </a:fld>
            <a:endParaRPr lang="da-DK"/>
          </a:p>
        </p:txBody>
      </p:sp>
    </p:spTree>
    <p:extLst>
      <p:ext uri="{BB962C8B-B14F-4D97-AF65-F5344CB8AC3E}">
        <p14:creationId xmlns:p14="http://schemas.microsoft.com/office/powerpoint/2010/main" val="2015660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diasnummer 3"/>
          <p:cNvSpPr>
            <a:spLocks noGrp="1"/>
          </p:cNvSpPr>
          <p:nvPr>
            <p:ph type="sldNum" sz="quarter" idx="10"/>
          </p:nvPr>
        </p:nvSpPr>
        <p:spPr/>
        <p:txBody>
          <a:bodyPr/>
          <a:lstStyle/>
          <a:p>
            <a:fld id="{4FB7A274-EA5A-4D11-AE7D-54AF3539C49E}" type="slidenum">
              <a:rPr lang="da-DK" smtClean="0"/>
              <a:t>2</a:t>
            </a:fld>
            <a:endParaRPr lang="da-DK"/>
          </a:p>
        </p:txBody>
      </p:sp>
    </p:spTree>
    <p:extLst>
      <p:ext uri="{BB962C8B-B14F-4D97-AF65-F5344CB8AC3E}">
        <p14:creationId xmlns:p14="http://schemas.microsoft.com/office/powerpoint/2010/main" val="337778552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diasnummer 3"/>
          <p:cNvSpPr>
            <a:spLocks noGrp="1"/>
          </p:cNvSpPr>
          <p:nvPr>
            <p:ph type="sldNum" sz="quarter" idx="10"/>
          </p:nvPr>
        </p:nvSpPr>
        <p:spPr/>
        <p:txBody>
          <a:bodyPr/>
          <a:lstStyle/>
          <a:p>
            <a:fld id="{4FB7A274-EA5A-4D11-AE7D-54AF3539C49E}" type="slidenum">
              <a:rPr lang="da-DK" smtClean="0"/>
              <a:t>21</a:t>
            </a:fld>
            <a:endParaRPr lang="da-DK"/>
          </a:p>
        </p:txBody>
      </p:sp>
    </p:spTree>
    <p:extLst>
      <p:ext uri="{BB962C8B-B14F-4D97-AF65-F5344CB8AC3E}">
        <p14:creationId xmlns:p14="http://schemas.microsoft.com/office/powerpoint/2010/main" val="234504975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diasnummer 3"/>
          <p:cNvSpPr>
            <a:spLocks noGrp="1"/>
          </p:cNvSpPr>
          <p:nvPr>
            <p:ph type="sldNum" sz="quarter" idx="10"/>
          </p:nvPr>
        </p:nvSpPr>
        <p:spPr/>
        <p:txBody>
          <a:bodyPr/>
          <a:lstStyle/>
          <a:p>
            <a:fld id="{4FB7A274-EA5A-4D11-AE7D-54AF3539C49E}" type="slidenum">
              <a:rPr lang="da-DK" smtClean="0"/>
              <a:t>22</a:t>
            </a:fld>
            <a:endParaRPr lang="da-DK"/>
          </a:p>
        </p:txBody>
      </p:sp>
    </p:spTree>
    <p:extLst>
      <p:ext uri="{BB962C8B-B14F-4D97-AF65-F5344CB8AC3E}">
        <p14:creationId xmlns:p14="http://schemas.microsoft.com/office/powerpoint/2010/main" val="416345335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diasnummer 3"/>
          <p:cNvSpPr>
            <a:spLocks noGrp="1"/>
          </p:cNvSpPr>
          <p:nvPr>
            <p:ph type="sldNum" sz="quarter" idx="10"/>
          </p:nvPr>
        </p:nvSpPr>
        <p:spPr/>
        <p:txBody>
          <a:bodyPr/>
          <a:lstStyle/>
          <a:p>
            <a:fld id="{4FB7A274-EA5A-4D11-AE7D-54AF3539C49E}" type="slidenum">
              <a:rPr lang="da-DK" smtClean="0"/>
              <a:t>23</a:t>
            </a:fld>
            <a:endParaRPr lang="da-DK"/>
          </a:p>
        </p:txBody>
      </p:sp>
    </p:spTree>
    <p:extLst>
      <p:ext uri="{BB962C8B-B14F-4D97-AF65-F5344CB8AC3E}">
        <p14:creationId xmlns:p14="http://schemas.microsoft.com/office/powerpoint/2010/main" val="395222999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diasnummer 3"/>
          <p:cNvSpPr>
            <a:spLocks noGrp="1"/>
          </p:cNvSpPr>
          <p:nvPr>
            <p:ph type="sldNum" sz="quarter" idx="10"/>
          </p:nvPr>
        </p:nvSpPr>
        <p:spPr/>
        <p:txBody>
          <a:bodyPr/>
          <a:lstStyle/>
          <a:p>
            <a:fld id="{4FB7A274-EA5A-4D11-AE7D-54AF3539C49E}" type="slidenum">
              <a:rPr lang="da-DK" smtClean="0"/>
              <a:t>24</a:t>
            </a:fld>
            <a:endParaRPr lang="da-DK"/>
          </a:p>
        </p:txBody>
      </p:sp>
    </p:spTree>
    <p:extLst>
      <p:ext uri="{BB962C8B-B14F-4D97-AF65-F5344CB8AC3E}">
        <p14:creationId xmlns:p14="http://schemas.microsoft.com/office/powerpoint/2010/main" val="214333686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diasnummer 3"/>
          <p:cNvSpPr>
            <a:spLocks noGrp="1"/>
          </p:cNvSpPr>
          <p:nvPr>
            <p:ph type="sldNum" sz="quarter" idx="10"/>
          </p:nvPr>
        </p:nvSpPr>
        <p:spPr/>
        <p:txBody>
          <a:bodyPr/>
          <a:lstStyle/>
          <a:p>
            <a:fld id="{4FB7A274-EA5A-4D11-AE7D-54AF3539C49E}" type="slidenum">
              <a:rPr lang="da-DK" smtClean="0"/>
              <a:t>25</a:t>
            </a:fld>
            <a:endParaRPr lang="da-DK"/>
          </a:p>
        </p:txBody>
      </p:sp>
    </p:spTree>
    <p:extLst>
      <p:ext uri="{BB962C8B-B14F-4D97-AF65-F5344CB8AC3E}">
        <p14:creationId xmlns:p14="http://schemas.microsoft.com/office/powerpoint/2010/main" val="37742731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diasnummer 3"/>
          <p:cNvSpPr>
            <a:spLocks noGrp="1"/>
          </p:cNvSpPr>
          <p:nvPr>
            <p:ph type="sldNum" sz="quarter" idx="10"/>
          </p:nvPr>
        </p:nvSpPr>
        <p:spPr/>
        <p:txBody>
          <a:bodyPr/>
          <a:lstStyle/>
          <a:p>
            <a:fld id="{4FB7A274-EA5A-4D11-AE7D-54AF3539C49E}" type="slidenum">
              <a:rPr lang="da-DK" smtClean="0"/>
              <a:t>3</a:t>
            </a:fld>
            <a:endParaRPr lang="da-DK"/>
          </a:p>
        </p:txBody>
      </p:sp>
    </p:spTree>
    <p:extLst>
      <p:ext uri="{BB962C8B-B14F-4D97-AF65-F5344CB8AC3E}">
        <p14:creationId xmlns:p14="http://schemas.microsoft.com/office/powerpoint/2010/main" val="9281660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diasnummer 3"/>
          <p:cNvSpPr>
            <a:spLocks noGrp="1"/>
          </p:cNvSpPr>
          <p:nvPr>
            <p:ph type="sldNum" sz="quarter" idx="10"/>
          </p:nvPr>
        </p:nvSpPr>
        <p:spPr/>
        <p:txBody>
          <a:bodyPr/>
          <a:lstStyle/>
          <a:p>
            <a:fld id="{4FB7A274-EA5A-4D11-AE7D-54AF3539C49E}" type="slidenum">
              <a:rPr lang="da-DK" smtClean="0"/>
              <a:t>4</a:t>
            </a:fld>
            <a:endParaRPr lang="da-DK"/>
          </a:p>
        </p:txBody>
      </p:sp>
    </p:spTree>
    <p:extLst>
      <p:ext uri="{BB962C8B-B14F-4D97-AF65-F5344CB8AC3E}">
        <p14:creationId xmlns:p14="http://schemas.microsoft.com/office/powerpoint/2010/main" val="27289846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diasnummer 3"/>
          <p:cNvSpPr>
            <a:spLocks noGrp="1"/>
          </p:cNvSpPr>
          <p:nvPr>
            <p:ph type="sldNum" sz="quarter" idx="10"/>
          </p:nvPr>
        </p:nvSpPr>
        <p:spPr/>
        <p:txBody>
          <a:bodyPr/>
          <a:lstStyle/>
          <a:p>
            <a:fld id="{4FB7A274-EA5A-4D11-AE7D-54AF3539C49E}" type="slidenum">
              <a:rPr lang="da-DK" smtClean="0"/>
              <a:t>5</a:t>
            </a:fld>
            <a:endParaRPr lang="da-DK"/>
          </a:p>
        </p:txBody>
      </p:sp>
    </p:spTree>
    <p:extLst>
      <p:ext uri="{BB962C8B-B14F-4D97-AF65-F5344CB8AC3E}">
        <p14:creationId xmlns:p14="http://schemas.microsoft.com/office/powerpoint/2010/main" val="7609061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diasnummer 3"/>
          <p:cNvSpPr>
            <a:spLocks noGrp="1"/>
          </p:cNvSpPr>
          <p:nvPr>
            <p:ph type="sldNum" sz="quarter" idx="10"/>
          </p:nvPr>
        </p:nvSpPr>
        <p:spPr/>
        <p:txBody>
          <a:bodyPr/>
          <a:lstStyle/>
          <a:p>
            <a:fld id="{4FB7A274-EA5A-4D11-AE7D-54AF3539C49E}" type="slidenum">
              <a:rPr lang="da-DK" smtClean="0"/>
              <a:t>6</a:t>
            </a:fld>
            <a:endParaRPr lang="da-DK"/>
          </a:p>
        </p:txBody>
      </p:sp>
    </p:spTree>
    <p:extLst>
      <p:ext uri="{BB962C8B-B14F-4D97-AF65-F5344CB8AC3E}">
        <p14:creationId xmlns:p14="http://schemas.microsoft.com/office/powerpoint/2010/main" val="37973975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diasnummer 3"/>
          <p:cNvSpPr>
            <a:spLocks noGrp="1"/>
          </p:cNvSpPr>
          <p:nvPr>
            <p:ph type="sldNum" sz="quarter" idx="10"/>
          </p:nvPr>
        </p:nvSpPr>
        <p:spPr/>
        <p:txBody>
          <a:bodyPr/>
          <a:lstStyle/>
          <a:p>
            <a:fld id="{4FB7A274-EA5A-4D11-AE7D-54AF3539C49E}" type="slidenum">
              <a:rPr lang="da-DK" smtClean="0"/>
              <a:t>7</a:t>
            </a:fld>
            <a:endParaRPr lang="da-DK"/>
          </a:p>
        </p:txBody>
      </p:sp>
    </p:spTree>
    <p:extLst>
      <p:ext uri="{BB962C8B-B14F-4D97-AF65-F5344CB8AC3E}">
        <p14:creationId xmlns:p14="http://schemas.microsoft.com/office/powerpoint/2010/main" val="32806306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diasnummer 3"/>
          <p:cNvSpPr>
            <a:spLocks noGrp="1"/>
          </p:cNvSpPr>
          <p:nvPr>
            <p:ph type="sldNum" sz="quarter" idx="10"/>
          </p:nvPr>
        </p:nvSpPr>
        <p:spPr/>
        <p:txBody>
          <a:bodyPr/>
          <a:lstStyle/>
          <a:p>
            <a:fld id="{4FB7A274-EA5A-4D11-AE7D-54AF3539C49E}" type="slidenum">
              <a:rPr lang="da-DK" smtClean="0"/>
              <a:t>8</a:t>
            </a:fld>
            <a:endParaRPr lang="da-DK"/>
          </a:p>
        </p:txBody>
      </p:sp>
    </p:spTree>
    <p:extLst>
      <p:ext uri="{BB962C8B-B14F-4D97-AF65-F5344CB8AC3E}">
        <p14:creationId xmlns:p14="http://schemas.microsoft.com/office/powerpoint/2010/main" val="19553486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diasnummer 3"/>
          <p:cNvSpPr>
            <a:spLocks noGrp="1"/>
          </p:cNvSpPr>
          <p:nvPr>
            <p:ph type="sldNum" sz="quarter" idx="10"/>
          </p:nvPr>
        </p:nvSpPr>
        <p:spPr/>
        <p:txBody>
          <a:bodyPr/>
          <a:lstStyle/>
          <a:p>
            <a:fld id="{4FB7A274-EA5A-4D11-AE7D-54AF3539C49E}" type="slidenum">
              <a:rPr lang="da-DK" smtClean="0"/>
              <a:t>9</a:t>
            </a:fld>
            <a:endParaRPr lang="da-DK"/>
          </a:p>
        </p:txBody>
      </p:sp>
    </p:spTree>
    <p:extLst>
      <p:ext uri="{BB962C8B-B14F-4D97-AF65-F5344CB8AC3E}">
        <p14:creationId xmlns:p14="http://schemas.microsoft.com/office/powerpoint/2010/main" val="15019308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66442" y="1447801"/>
            <a:ext cx="6620968" cy="3329581"/>
          </a:xfrm>
        </p:spPr>
        <p:txBody>
          <a:bodyPr anchor="b"/>
          <a:lstStyle>
            <a:lvl1pPr>
              <a:defRPr sz="7200"/>
            </a:lvl1pPr>
          </a:lstStyle>
          <a:p>
            <a:r>
              <a:rPr lang="en-US"/>
              <a:t>Click to edit Master title style</a:t>
            </a:r>
            <a:endParaRPr lang="en-US" dirty="0"/>
          </a:p>
        </p:txBody>
      </p:sp>
      <p:sp>
        <p:nvSpPr>
          <p:cNvPr id="3" name="Subtitle 2"/>
          <p:cNvSpPr>
            <a:spLocks noGrp="1"/>
          </p:cNvSpPr>
          <p:nvPr>
            <p:ph type="subTitle" idx="1"/>
          </p:nvPr>
        </p:nvSpPr>
        <p:spPr>
          <a:xfrm>
            <a:off x="866442" y="4777380"/>
            <a:ext cx="6620968" cy="861420"/>
          </a:xfrm>
        </p:spPr>
        <p:txBody>
          <a:bodyPr anchor="t"/>
          <a:lstStyle>
            <a:lvl1pPr marL="0" indent="0" algn="l">
              <a:buNone/>
              <a:defRPr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F0E15C7D-2CBA-4CB1-8019-F6331B7FEBC6}" type="datetime1">
              <a:rPr lang="da-DK" smtClean="0"/>
              <a:t>20-02-2019</a:t>
            </a:fld>
            <a:endParaRPr lang="da-DK"/>
          </a:p>
        </p:txBody>
      </p:sp>
      <p:sp>
        <p:nvSpPr>
          <p:cNvPr id="5" name="Footer Placeholder 4"/>
          <p:cNvSpPr>
            <a:spLocks noGrp="1"/>
          </p:cNvSpPr>
          <p:nvPr>
            <p:ph type="ftr" sz="quarter" idx="11"/>
          </p:nvPr>
        </p:nvSpPr>
        <p:spPr/>
        <p:txBody>
          <a:bodyPr/>
          <a:lstStyle/>
          <a:p>
            <a:r>
              <a:rPr lang="da-DK"/>
              <a:t>Silkeborg 6. februar 2017 Knud Erik Nielsen, Jesper Bang, Jørgen Brendstrup og Tommy Sørensen</a:t>
            </a:r>
          </a:p>
        </p:txBody>
      </p:sp>
      <p:sp>
        <p:nvSpPr>
          <p:cNvPr id="6" name="Slide Number Placeholder 5"/>
          <p:cNvSpPr>
            <a:spLocks noGrp="1"/>
          </p:cNvSpPr>
          <p:nvPr>
            <p:ph type="sldNum" sz="quarter" idx="12"/>
          </p:nvPr>
        </p:nvSpPr>
        <p:spPr/>
        <p:txBody>
          <a:bodyPr/>
          <a:lstStyle/>
          <a:p>
            <a:fld id="{E6C82502-17A7-40C9-8E53-AD2697D2586F}" type="slidenum">
              <a:rPr lang="da-DK" smtClean="0"/>
              <a:t>‹nr.›</a:t>
            </a:fld>
            <a:endParaRPr lang="da-DK"/>
          </a:p>
        </p:txBody>
      </p:sp>
    </p:spTree>
    <p:extLst>
      <p:ext uri="{BB962C8B-B14F-4D97-AF65-F5344CB8AC3E}">
        <p14:creationId xmlns:p14="http://schemas.microsoft.com/office/powerpoint/2010/main" val="3003351601"/>
      </p:ext>
    </p:extLst>
  </p:cSld>
  <p:clrMapOvr>
    <a:masterClrMapping/>
  </p:clrMapOvr>
  <p:hf sldNum="0" hdr="0" dt="0"/>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6443" y="4800587"/>
            <a:ext cx="66209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866442" y="685800"/>
            <a:ext cx="662096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866443" y="5367325"/>
            <a:ext cx="662096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F0E15C7D-2CBA-4CB1-8019-F6331B7FEBC6}" type="datetime1">
              <a:rPr lang="da-DK" smtClean="0"/>
              <a:t>20-02-2019</a:t>
            </a:fld>
            <a:endParaRPr lang="da-DK"/>
          </a:p>
        </p:txBody>
      </p:sp>
      <p:sp>
        <p:nvSpPr>
          <p:cNvPr id="6" name="Footer Placeholder 5"/>
          <p:cNvSpPr>
            <a:spLocks noGrp="1"/>
          </p:cNvSpPr>
          <p:nvPr>
            <p:ph type="ftr" sz="quarter" idx="11"/>
          </p:nvPr>
        </p:nvSpPr>
        <p:spPr/>
        <p:txBody>
          <a:bodyPr/>
          <a:lstStyle/>
          <a:p>
            <a:r>
              <a:rPr lang="da-DK"/>
              <a:t>Silkeborg 6. februar 2017 Knud Erik Nielsen, Jesper Bang, Jørgen Brendstrup og Tommy Sørensen</a:t>
            </a:r>
          </a:p>
        </p:txBody>
      </p:sp>
      <p:sp>
        <p:nvSpPr>
          <p:cNvPr id="7" name="Slide Number Placeholder 6"/>
          <p:cNvSpPr>
            <a:spLocks noGrp="1"/>
          </p:cNvSpPr>
          <p:nvPr>
            <p:ph type="sldNum" sz="quarter" idx="12"/>
          </p:nvPr>
        </p:nvSpPr>
        <p:spPr/>
        <p:txBody>
          <a:bodyPr/>
          <a:lstStyle/>
          <a:p>
            <a:fld id="{E6C82502-17A7-40C9-8E53-AD2697D2586F}" type="slidenum">
              <a:rPr lang="da-DK" smtClean="0"/>
              <a:t>‹nr.›</a:t>
            </a:fld>
            <a:endParaRPr lang="da-DK"/>
          </a:p>
        </p:txBody>
      </p:sp>
    </p:spTree>
    <p:extLst>
      <p:ext uri="{BB962C8B-B14F-4D97-AF65-F5344CB8AC3E}">
        <p14:creationId xmlns:p14="http://schemas.microsoft.com/office/powerpoint/2010/main" val="2854699546"/>
      </p:ext>
    </p:extLst>
  </p:cSld>
  <p:clrMapOvr>
    <a:masterClrMapping/>
  </p:clrMapOvr>
  <p:hf sldNum="0" hdr="0" dt="0"/>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866442" y="1447800"/>
            <a:ext cx="6620968" cy="1981200"/>
          </a:xfrm>
        </p:spPr>
        <p:txBody>
          <a:bodyPr/>
          <a:lstStyle>
            <a:lvl1pPr>
              <a:defRPr sz="4800"/>
            </a:lvl1pPr>
          </a:lstStyle>
          <a:p>
            <a:r>
              <a:rPr lang="en-US"/>
              <a:t>Click to edit Master title style</a:t>
            </a:r>
            <a:endParaRPr lang="en-US" dirty="0"/>
          </a:p>
        </p:txBody>
      </p:sp>
      <p:sp>
        <p:nvSpPr>
          <p:cNvPr id="8" name="Text Placeholder 3"/>
          <p:cNvSpPr>
            <a:spLocks noGrp="1"/>
          </p:cNvSpPr>
          <p:nvPr>
            <p:ph type="body" sz="half" idx="2"/>
          </p:nvPr>
        </p:nvSpPr>
        <p:spPr>
          <a:xfrm>
            <a:off x="866442" y="3657600"/>
            <a:ext cx="6620968"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4" name="Date Placeholder 3"/>
          <p:cNvSpPr>
            <a:spLocks noGrp="1"/>
          </p:cNvSpPr>
          <p:nvPr>
            <p:ph type="dt" sz="half" idx="10"/>
          </p:nvPr>
        </p:nvSpPr>
        <p:spPr/>
        <p:txBody>
          <a:bodyPr/>
          <a:lstStyle/>
          <a:p>
            <a:fld id="{F0E15C7D-2CBA-4CB1-8019-F6331B7FEBC6}" type="datetime1">
              <a:rPr lang="da-DK" smtClean="0"/>
              <a:t>20-02-2019</a:t>
            </a:fld>
            <a:endParaRPr lang="da-DK"/>
          </a:p>
        </p:txBody>
      </p:sp>
      <p:sp>
        <p:nvSpPr>
          <p:cNvPr id="5" name="Footer Placeholder 4"/>
          <p:cNvSpPr>
            <a:spLocks noGrp="1"/>
          </p:cNvSpPr>
          <p:nvPr>
            <p:ph type="ftr" sz="quarter" idx="11"/>
          </p:nvPr>
        </p:nvSpPr>
        <p:spPr/>
        <p:txBody>
          <a:bodyPr/>
          <a:lstStyle/>
          <a:p>
            <a:r>
              <a:rPr lang="da-DK"/>
              <a:t>Silkeborg 6. februar 2017 Knud Erik Nielsen, Jesper Bang, Jørgen Brendstrup og Tommy Sørensen</a:t>
            </a:r>
          </a:p>
        </p:txBody>
      </p:sp>
      <p:sp>
        <p:nvSpPr>
          <p:cNvPr id="6" name="Slide Number Placeholder 5"/>
          <p:cNvSpPr>
            <a:spLocks noGrp="1"/>
          </p:cNvSpPr>
          <p:nvPr>
            <p:ph type="sldNum" sz="quarter" idx="12"/>
          </p:nvPr>
        </p:nvSpPr>
        <p:spPr/>
        <p:txBody>
          <a:bodyPr/>
          <a:lstStyle/>
          <a:p>
            <a:fld id="{E6C82502-17A7-40C9-8E53-AD2697D2586F}" type="slidenum">
              <a:rPr lang="da-DK" smtClean="0"/>
              <a:t>‹nr.›</a:t>
            </a:fld>
            <a:endParaRPr lang="da-DK"/>
          </a:p>
        </p:txBody>
      </p:sp>
    </p:spTree>
    <p:extLst>
      <p:ext uri="{BB962C8B-B14F-4D97-AF65-F5344CB8AC3E}">
        <p14:creationId xmlns:p14="http://schemas.microsoft.com/office/powerpoint/2010/main" val="45151657"/>
      </p:ext>
    </p:extLst>
  </p:cSld>
  <p:clrMapOvr>
    <a:masterClrMapping/>
  </p:clrMapOvr>
  <p:hf sldNum="0" hdr="0" dt="0"/>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81409" y="1447800"/>
            <a:ext cx="6001049" cy="2317649"/>
          </a:xfrm>
        </p:spPr>
        <p:txBody>
          <a:bodyPr/>
          <a:lstStyle>
            <a:lvl1pPr>
              <a:defRPr sz="4800"/>
            </a:lvl1pPr>
          </a:lstStyle>
          <a:p>
            <a:r>
              <a:rPr lang="en-US"/>
              <a:t>Click to edit Master title style</a:t>
            </a:r>
            <a:endParaRPr lang="en-US" dirty="0"/>
          </a:p>
        </p:txBody>
      </p:sp>
      <p:sp>
        <p:nvSpPr>
          <p:cNvPr id="14" name="Text Placeholder 3"/>
          <p:cNvSpPr>
            <a:spLocks noGrp="1"/>
          </p:cNvSpPr>
          <p:nvPr>
            <p:ph type="body" sz="half" idx="13"/>
          </p:nvPr>
        </p:nvSpPr>
        <p:spPr>
          <a:xfrm>
            <a:off x="1454530" y="3765449"/>
            <a:ext cx="5449871" cy="342174"/>
          </a:xfrm>
        </p:spPr>
        <p:txBody>
          <a:bodyPr anchor="t">
            <a:normAutofit/>
          </a:bodyPr>
          <a:lstStyle>
            <a:lvl1pPr marL="0" indent="0">
              <a:buNone/>
              <a:defRPr lang="en-US" sz="1400" b="0" i="0" kern="1200" cap="small" dirty="0">
                <a:solidFill>
                  <a:schemeClr val="accent1"/>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0" name="Text Placeholder 3"/>
          <p:cNvSpPr>
            <a:spLocks noGrp="1"/>
          </p:cNvSpPr>
          <p:nvPr>
            <p:ph type="body" sz="half" idx="2"/>
          </p:nvPr>
        </p:nvSpPr>
        <p:spPr>
          <a:xfrm>
            <a:off x="866442" y="4350657"/>
            <a:ext cx="6620968"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4" name="Date Placeholder 3"/>
          <p:cNvSpPr>
            <a:spLocks noGrp="1"/>
          </p:cNvSpPr>
          <p:nvPr>
            <p:ph type="dt" sz="half" idx="10"/>
          </p:nvPr>
        </p:nvSpPr>
        <p:spPr/>
        <p:txBody>
          <a:bodyPr/>
          <a:lstStyle/>
          <a:p>
            <a:fld id="{F0E15C7D-2CBA-4CB1-8019-F6331B7FEBC6}" type="datetime1">
              <a:rPr lang="da-DK" smtClean="0"/>
              <a:t>20-02-2019</a:t>
            </a:fld>
            <a:endParaRPr lang="da-DK"/>
          </a:p>
        </p:txBody>
      </p:sp>
      <p:sp>
        <p:nvSpPr>
          <p:cNvPr id="5" name="Footer Placeholder 4"/>
          <p:cNvSpPr>
            <a:spLocks noGrp="1"/>
          </p:cNvSpPr>
          <p:nvPr>
            <p:ph type="ftr" sz="quarter" idx="11"/>
          </p:nvPr>
        </p:nvSpPr>
        <p:spPr/>
        <p:txBody>
          <a:bodyPr/>
          <a:lstStyle/>
          <a:p>
            <a:r>
              <a:rPr lang="da-DK"/>
              <a:t>Silkeborg 6. februar 2017 Knud Erik Nielsen, Jesper Bang, Jørgen Brendstrup og Tommy Sørensen</a:t>
            </a:r>
          </a:p>
        </p:txBody>
      </p:sp>
      <p:sp>
        <p:nvSpPr>
          <p:cNvPr id="6" name="Slide Number Placeholder 5"/>
          <p:cNvSpPr>
            <a:spLocks noGrp="1"/>
          </p:cNvSpPr>
          <p:nvPr>
            <p:ph type="sldNum" sz="quarter" idx="12"/>
          </p:nvPr>
        </p:nvSpPr>
        <p:spPr/>
        <p:txBody>
          <a:bodyPr/>
          <a:lstStyle/>
          <a:p>
            <a:fld id="{E6C82502-17A7-40C9-8E53-AD2697D2586F}" type="slidenum">
              <a:rPr lang="da-DK" smtClean="0"/>
              <a:t>‹nr.›</a:t>
            </a:fld>
            <a:endParaRPr lang="da-DK"/>
          </a:p>
        </p:txBody>
      </p:sp>
      <p:sp>
        <p:nvSpPr>
          <p:cNvPr id="9" name="TextBox 8"/>
          <p:cNvSpPr txBox="1"/>
          <p:nvPr/>
        </p:nvSpPr>
        <p:spPr>
          <a:xfrm>
            <a:off x="673897" y="971253"/>
            <a:ext cx="601591" cy="1969770"/>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pPr lvl="0"/>
            <a:r>
              <a:rPr lang="en-US" sz="12200" dirty="0"/>
              <a:t>“</a:t>
            </a:r>
          </a:p>
        </p:txBody>
      </p:sp>
      <p:sp>
        <p:nvSpPr>
          <p:cNvPr id="13" name="TextBox 12"/>
          <p:cNvSpPr txBox="1"/>
          <p:nvPr/>
        </p:nvSpPr>
        <p:spPr>
          <a:xfrm>
            <a:off x="6999690" y="2613787"/>
            <a:ext cx="601591" cy="1969770"/>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pPr lvl="0"/>
            <a:r>
              <a:rPr lang="en-US" sz="12200" dirty="0"/>
              <a:t>”</a:t>
            </a:r>
          </a:p>
        </p:txBody>
      </p:sp>
    </p:spTree>
    <p:extLst>
      <p:ext uri="{BB962C8B-B14F-4D97-AF65-F5344CB8AC3E}">
        <p14:creationId xmlns:p14="http://schemas.microsoft.com/office/powerpoint/2010/main" val="2394206992"/>
      </p:ext>
    </p:extLst>
  </p:cSld>
  <p:clrMapOvr>
    <a:masterClrMapping/>
  </p:clrMapOvr>
  <p:hf sldNum="0" hdr="0" dt="0"/>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866441" y="3124201"/>
            <a:ext cx="6620969" cy="165318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866442" y="4777381"/>
            <a:ext cx="6620968" cy="860400"/>
          </a:xfrm>
        </p:spPr>
        <p:txBody>
          <a:bodyPr anchor="t"/>
          <a:lstStyle>
            <a:lvl1pPr marL="0" indent="0" algn="l">
              <a:buNone/>
              <a:defRPr sz="2000" cap="none">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F0E15C7D-2CBA-4CB1-8019-F6331B7FEBC6}" type="datetime1">
              <a:rPr lang="da-DK" smtClean="0"/>
              <a:t>20-02-2019</a:t>
            </a:fld>
            <a:endParaRPr lang="da-DK"/>
          </a:p>
        </p:txBody>
      </p:sp>
      <p:sp>
        <p:nvSpPr>
          <p:cNvPr id="5" name="Footer Placeholder 4"/>
          <p:cNvSpPr>
            <a:spLocks noGrp="1"/>
          </p:cNvSpPr>
          <p:nvPr>
            <p:ph type="ftr" sz="quarter" idx="11"/>
          </p:nvPr>
        </p:nvSpPr>
        <p:spPr/>
        <p:txBody>
          <a:bodyPr/>
          <a:lstStyle/>
          <a:p>
            <a:r>
              <a:rPr lang="da-DK"/>
              <a:t>Silkeborg 6. februar 2017 Knud Erik Nielsen, Jesper Bang, Jørgen Brendstrup og Tommy Sørensen</a:t>
            </a:r>
          </a:p>
        </p:txBody>
      </p:sp>
      <p:sp>
        <p:nvSpPr>
          <p:cNvPr id="6" name="Slide Number Placeholder 5"/>
          <p:cNvSpPr>
            <a:spLocks noGrp="1"/>
          </p:cNvSpPr>
          <p:nvPr>
            <p:ph type="sldNum" sz="quarter" idx="12"/>
          </p:nvPr>
        </p:nvSpPr>
        <p:spPr/>
        <p:txBody>
          <a:bodyPr/>
          <a:lstStyle/>
          <a:p>
            <a:fld id="{E6C82502-17A7-40C9-8E53-AD2697D2586F}" type="slidenum">
              <a:rPr lang="da-DK" smtClean="0"/>
              <a:t>‹nr.›</a:t>
            </a:fld>
            <a:endParaRPr lang="da-DK"/>
          </a:p>
        </p:txBody>
      </p:sp>
    </p:spTree>
    <p:extLst>
      <p:ext uri="{BB962C8B-B14F-4D97-AF65-F5344CB8AC3E}">
        <p14:creationId xmlns:p14="http://schemas.microsoft.com/office/powerpoint/2010/main" val="1335108814"/>
      </p:ext>
    </p:extLst>
  </p:cSld>
  <p:clrMapOvr>
    <a:masterClrMapping/>
  </p:clrMapOvr>
  <p:hf sldNum="0" hdr="0" dt="0"/>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474834" y="1981200"/>
            <a:ext cx="2210725"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6" name="Text Placeholder 3"/>
          <p:cNvSpPr>
            <a:spLocks noGrp="1"/>
          </p:cNvSpPr>
          <p:nvPr>
            <p:ph type="body" sz="half" idx="15"/>
          </p:nvPr>
        </p:nvSpPr>
        <p:spPr>
          <a:xfrm>
            <a:off x="489475" y="2667000"/>
            <a:ext cx="219608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Text Placeholder 4"/>
          <p:cNvSpPr>
            <a:spLocks noGrp="1"/>
          </p:cNvSpPr>
          <p:nvPr>
            <p:ph type="body" sz="quarter" idx="3"/>
          </p:nvPr>
        </p:nvSpPr>
        <p:spPr>
          <a:xfrm>
            <a:off x="2913504" y="1981200"/>
            <a:ext cx="2202754"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9" name="Text Placeholder 3"/>
          <p:cNvSpPr>
            <a:spLocks noGrp="1"/>
          </p:cNvSpPr>
          <p:nvPr>
            <p:ph type="body" sz="half" idx="16"/>
          </p:nvPr>
        </p:nvSpPr>
        <p:spPr>
          <a:xfrm>
            <a:off x="2905586" y="2667000"/>
            <a:ext cx="2210671"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4" name="Text Placeholder 4"/>
          <p:cNvSpPr>
            <a:spLocks noGrp="1"/>
          </p:cNvSpPr>
          <p:nvPr>
            <p:ph type="body" sz="quarter" idx="13"/>
          </p:nvPr>
        </p:nvSpPr>
        <p:spPr>
          <a:xfrm>
            <a:off x="5344917" y="1981200"/>
            <a:ext cx="219965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Text Placeholder 3"/>
          <p:cNvSpPr>
            <a:spLocks noGrp="1"/>
          </p:cNvSpPr>
          <p:nvPr>
            <p:ph type="body" sz="half" idx="17"/>
          </p:nvPr>
        </p:nvSpPr>
        <p:spPr>
          <a:xfrm>
            <a:off x="5344917" y="2667000"/>
            <a:ext cx="2199658"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cxnSp>
        <p:nvCxnSpPr>
          <p:cNvPr id="17" name="Straight Connector 16"/>
          <p:cNvCxnSpPr/>
          <p:nvPr/>
        </p:nvCxnSpPr>
        <p:spPr>
          <a:xfrm>
            <a:off x="2795334"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5223030"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F0E15C7D-2CBA-4CB1-8019-F6331B7FEBC6}" type="datetime1">
              <a:rPr lang="da-DK" smtClean="0"/>
              <a:t>20-02-2019</a:t>
            </a:fld>
            <a:endParaRPr lang="da-DK"/>
          </a:p>
        </p:txBody>
      </p:sp>
      <p:sp>
        <p:nvSpPr>
          <p:cNvPr id="4" name="Footer Placeholder 4"/>
          <p:cNvSpPr>
            <a:spLocks noGrp="1"/>
          </p:cNvSpPr>
          <p:nvPr>
            <p:ph type="ftr" sz="quarter" idx="11"/>
          </p:nvPr>
        </p:nvSpPr>
        <p:spPr/>
        <p:txBody>
          <a:bodyPr/>
          <a:lstStyle/>
          <a:p>
            <a:r>
              <a:rPr lang="da-DK"/>
              <a:t>Silkeborg 6. februar 2017 Knud Erik Nielsen, Jesper Bang, Jørgen Brendstrup og Tommy Sørensen</a:t>
            </a:r>
          </a:p>
        </p:txBody>
      </p:sp>
      <p:sp>
        <p:nvSpPr>
          <p:cNvPr id="6" name="Slide Number Placeholder 5"/>
          <p:cNvSpPr>
            <a:spLocks noGrp="1"/>
          </p:cNvSpPr>
          <p:nvPr>
            <p:ph type="sldNum" sz="quarter" idx="12"/>
          </p:nvPr>
        </p:nvSpPr>
        <p:spPr/>
        <p:txBody>
          <a:bodyPr/>
          <a:lstStyle/>
          <a:p>
            <a:fld id="{E6C82502-17A7-40C9-8E53-AD2697D2586F}" type="slidenum">
              <a:rPr lang="da-DK" smtClean="0"/>
              <a:t>‹nr.›</a:t>
            </a:fld>
            <a:endParaRPr lang="da-DK"/>
          </a:p>
        </p:txBody>
      </p:sp>
    </p:spTree>
    <p:extLst>
      <p:ext uri="{BB962C8B-B14F-4D97-AF65-F5344CB8AC3E}">
        <p14:creationId xmlns:p14="http://schemas.microsoft.com/office/powerpoint/2010/main" val="3683536967"/>
      </p:ext>
    </p:extLst>
  </p:cSld>
  <p:clrMapOvr>
    <a:masterClrMapping/>
  </p:clrMapOvr>
  <p:hf sldNum="0" hdr="0" dt="0"/>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489475" y="4250949"/>
            <a:ext cx="2205612"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9" name="Picture Placeholder 2"/>
          <p:cNvSpPr>
            <a:spLocks noGrp="1" noChangeAspect="1"/>
          </p:cNvSpPr>
          <p:nvPr>
            <p:ph type="pic" idx="15"/>
          </p:nvPr>
        </p:nvSpPr>
        <p:spPr>
          <a:xfrm>
            <a:off x="489475" y="2209800"/>
            <a:ext cx="2205612"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489475" y="4827212"/>
            <a:ext cx="2205612"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Text Placeholder 4"/>
          <p:cNvSpPr>
            <a:spLocks noGrp="1"/>
          </p:cNvSpPr>
          <p:nvPr>
            <p:ph type="body" sz="quarter" idx="3"/>
          </p:nvPr>
        </p:nvSpPr>
        <p:spPr>
          <a:xfrm>
            <a:off x="2917792" y="4250949"/>
            <a:ext cx="2198466"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30" name="Picture Placeholder 2"/>
          <p:cNvSpPr>
            <a:spLocks noGrp="1" noChangeAspect="1"/>
          </p:cNvSpPr>
          <p:nvPr>
            <p:ph type="pic" idx="21"/>
          </p:nvPr>
        </p:nvSpPr>
        <p:spPr>
          <a:xfrm>
            <a:off x="2917791" y="2209800"/>
            <a:ext cx="2198466"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2916776" y="4827211"/>
            <a:ext cx="2201378"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4" name="Text Placeholder 4"/>
          <p:cNvSpPr>
            <a:spLocks noGrp="1"/>
          </p:cNvSpPr>
          <p:nvPr>
            <p:ph type="body" sz="quarter" idx="13"/>
          </p:nvPr>
        </p:nvSpPr>
        <p:spPr>
          <a:xfrm>
            <a:off x="5344917" y="4250949"/>
            <a:ext cx="219965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31" name="Picture Placeholder 2"/>
          <p:cNvSpPr>
            <a:spLocks noGrp="1" noChangeAspect="1"/>
          </p:cNvSpPr>
          <p:nvPr>
            <p:ph type="pic" idx="22"/>
          </p:nvPr>
        </p:nvSpPr>
        <p:spPr>
          <a:xfrm>
            <a:off x="5344916" y="2209800"/>
            <a:ext cx="2199658"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5344824" y="4827209"/>
            <a:ext cx="2202571"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cxnSp>
        <p:nvCxnSpPr>
          <p:cNvPr id="17" name="Straight Connector 16"/>
          <p:cNvCxnSpPr/>
          <p:nvPr/>
        </p:nvCxnSpPr>
        <p:spPr>
          <a:xfrm>
            <a:off x="2795334"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5223030"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F0E15C7D-2CBA-4CB1-8019-F6331B7FEBC6}" type="datetime1">
              <a:rPr lang="da-DK" smtClean="0"/>
              <a:t>20-02-2019</a:t>
            </a:fld>
            <a:endParaRPr lang="da-DK"/>
          </a:p>
        </p:txBody>
      </p:sp>
      <p:sp>
        <p:nvSpPr>
          <p:cNvPr id="4" name="Footer Placeholder 4"/>
          <p:cNvSpPr>
            <a:spLocks noGrp="1"/>
          </p:cNvSpPr>
          <p:nvPr>
            <p:ph type="ftr" sz="quarter" idx="11"/>
          </p:nvPr>
        </p:nvSpPr>
        <p:spPr/>
        <p:txBody>
          <a:bodyPr/>
          <a:lstStyle/>
          <a:p>
            <a:r>
              <a:rPr lang="da-DK"/>
              <a:t>Silkeborg 6. februar 2017 Knud Erik Nielsen, Jesper Bang, Jørgen Brendstrup og Tommy Sørensen</a:t>
            </a:r>
          </a:p>
        </p:txBody>
      </p:sp>
      <p:sp>
        <p:nvSpPr>
          <p:cNvPr id="6" name="Slide Number Placeholder 5"/>
          <p:cNvSpPr>
            <a:spLocks noGrp="1"/>
          </p:cNvSpPr>
          <p:nvPr>
            <p:ph type="sldNum" sz="quarter" idx="12"/>
          </p:nvPr>
        </p:nvSpPr>
        <p:spPr/>
        <p:txBody>
          <a:bodyPr/>
          <a:lstStyle/>
          <a:p>
            <a:fld id="{E6C82502-17A7-40C9-8E53-AD2697D2586F}" type="slidenum">
              <a:rPr lang="da-DK" smtClean="0"/>
              <a:t>‹nr.›</a:t>
            </a:fld>
            <a:endParaRPr lang="da-DK"/>
          </a:p>
        </p:txBody>
      </p:sp>
    </p:spTree>
    <p:extLst>
      <p:ext uri="{BB962C8B-B14F-4D97-AF65-F5344CB8AC3E}">
        <p14:creationId xmlns:p14="http://schemas.microsoft.com/office/powerpoint/2010/main" val="728204565"/>
      </p:ext>
    </p:extLst>
  </p:cSld>
  <p:clrMapOvr>
    <a:masterClrMapping/>
  </p:clrMapOvr>
  <p:hf sldNum="0" hdr="0" dt="0"/>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0E15C7D-2CBA-4CB1-8019-F6331B7FEBC6}" type="datetime1">
              <a:rPr lang="da-DK" smtClean="0"/>
              <a:t>20-02-2019</a:t>
            </a:fld>
            <a:endParaRPr lang="da-DK"/>
          </a:p>
        </p:txBody>
      </p:sp>
      <p:sp>
        <p:nvSpPr>
          <p:cNvPr id="5" name="Footer Placeholder 4"/>
          <p:cNvSpPr>
            <a:spLocks noGrp="1"/>
          </p:cNvSpPr>
          <p:nvPr>
            <p:ph type="ftr" sz="quarter" idx="11"/>
          </p:nvPr>
        </p:nvSpPr>
        <p:spPr/>
        <p:txBody>
          <a:bodyPr/>
          <a:lstStyle/>
          <a:p>
            <a:r>
              <a:rPr lang="da-DK"/>
              <a:t>Silkeborg 6. februar 2017 Knud Erik Nielsen, Jesper Bang, Jørgen Brendstrup og Tommy Sørensen</a:t>
            </a:r>
          </a:p>
        </p:txBody>
      </p:sp>
      <p:sp>
        <p:nvSpPr>
          <p:cNvPr id="6" name="Slide Number Placeholder 5"/>
          <p:cNvSpPr>
            <a:spLocks noGrp="1"/>
          </p:cNvSpPr>
          <p:nvPr>
            <p:ph type="sldNum" sz="quarter" idx="12"/>
          </p:nvPr>
        </p:nvSpPr>
        <p:spPr/>
        <p:txBody>
          <a:bodyPr/>
          <a:lstStyle/>
          <a:p>
            <a:fld id="{E6C82502-17A7-40C9-8E53-AD2697D2586F}" type="slidenum">
              <a:rPr lang="da-DK" smtClean="0"/>
              <a:t>‹nr.›</a:t>
            </a:fld>
            <a:endParaRPr lang="da-DK"/>
          </a:p>
        </p:txBody>
      </p:sp>
    </p:spTree>
    <p:extLst>
      <p:ext uri="{BB962C8B-B14F-4D97-AF65-F5344CB8AC3E}">
        <p14:creationId xmlns:p14="http://schemas.microsoft.com/office/powerpoint/2010/main" val="2879405023"/>
      </p:ext>
    </p:extLst>
  </p:cSld>
  <p:clrMapOvr>
    <a:masterClrMapping/>
  </p:clrMapOvr>
  <p:hf sldNum="0" hdr="0" dt="0"/>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229782" y="430214"/>
            <a:ext cx="1314793" cy="5826125"/>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489475" y="773205"/>
            <a:ext cx="5568812" cy="5483134"/>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0E15C7D-2CBA-4CB1-8019-F6331B7FEBC6}" type="datetime1">
              <a:rPr lang="da-DK" smtClean="0"/>
              <a:t>20-02-2019</a:t>
            </a:fld>
            <a:endParaRPr lang="da-DK"/>
          </a:p>
        </p:txBody>
      </p:sp>
      <p:sp>
        <p:nvSpPr>
          <p:cNvPr id="5" name="Footer Placeholder 4"/>
          <p:cNvSpPr>
            <a:spLocks noGrp="1"/>
          </p:cNvSpPr>
          <p:nvPr>
            <p:ph type="ftr" sz="quarter" idx="11"/>
          </p:nvPr>
        </p:nvSpPr>
        <p:spPr/>
        <p:txBody>
          <a:bodyPr/>
          <a:lstStyle/>
          <a:p>
            <a:r>
              <a:rPr lang="da-DK"/>
              <a:t>Silkeborg 6. februar 2017 Knud Erik Nielsen, Jesper Bang, Jørgen Brendstrup og Tommy Sørensen</a:t>
            </a:r>
          </a:p>
        </p:txBody>
      </p:sp>
      <p:sp>
        <p:nvSpPr>
          <p:cNvPr id="6" name="Slide Number Placeholder 5"/>
          <p:cNvSpPr>
            <a:spLocks noGrp="1"/>
          </p:cNvSpPr>
          <p:nvPr>
            <p:ph type="sldNum" sz="quarter" idx="12"/>
          </p:nvPr>
        </p:nvSpPr>
        <p:spPr/>
        <p:txBody>
          <a:bodyPr/>
          <a:lstStyle/>
          <a:p>
            <a:fld id="{E6C82502-17A7-40C9-8E53-AD2697D2586F}" type="slidenum">
              <a:rPr lang="da-DK" smtClean="0"/>
              <a:t>‹nr.›</a:t>
            </a:fld>
            <a:endParaRPr lang="da-DK"/>
          </a:p>
        </p:txBody>
      </p:sp>
    </p:spTree>
    <p:extLst>
      <p:ext uri="{BB962C8B-B14F-4D97-AF65-F5344CB8AC3E}">
        <p14:creationId xmlns:p14="http://schemas.microsoft.com/office/powerpoint/2010/main" val="2478453497"/>
      </p:ext>
    </p:extLst>
  </p:cSld>
  <p:clrMapOvr>
    <a:masterClrMapping/>
  </p:clrMapOvr>
  <p:hf sldNum="0" hdr="0" dt="0"/>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0E15C7D-2CBA-4CB1-8019-F6331B7FEBC6}" type="datetime1">
              <a:rPr lang="da-DK" smtClean="0"/>
              <a:t>20-02-2019</a:t>
            </a:fld>
            <a:endParaRPr lang="da-DK"/>
          </a:p>
        </p:txBody>
      </p:sp>
      <p:sp>
        <p:nvSpPr>
          <p:cNvPr id="5" name="Footer Placeholder 4"/>
          <p:cNvSpPr>
            <a:spLocks noGrp="1"/>
          </p:cNvSpPr>
          <p:nvPr>
            <p:ph type="ftr" sz="quarter" idx="11"/>
          </p:nvPr>
        </p:nvSpPr>
        <p:spPr/>
        <p:txBody>
          <a:bodyPr/>
          <a:lstStyle/>
          <a:p>
            <a:r>
              <a:rPr lang="da-DK"/>
              <a:t>Silkeborg 6. februar 2017 Knud Erik Nielsen, Jesper Bang, Jørgen Brendstrup og Tommy Sørensen</a:t>
            </a:r>
          </a:p>
        </p:txBody>
      </p:sp>
      <p:sp>
        <p:nvSpPr>
          <p:cNvPr id="6" name="Slide Number Placeholder 5"/>
          <p:cNvSpPr>
            <a:spLocks noGrp="1"/>
          </p:cNvSpPr>
          <p:nvPr>
            <p:ph type="sldNum" sz="quarter" idx="12"/>
          </p:nvPr>
        </p:nvSpPr>
        <p:spPr/>
        <p:txBody>
          <a:bodyPr/>
          <a:lstStyle/>
          <a:p>
            <a:fld id="{E6C82502-17A7-40C9-8E53-AD2697D2586F}" type="slidenum">
              <a:rPr lang="da-DK" smtClean="0"/>
              <a:t>‹nr.›</a:t>
            </a:fld>
            <a:endParaRPr lang="da-DK"/>
          </a:p>
        </p:txBody>
      </p:sp>
    </p:spTree>
    <p:extLst>
      <p:ext uri="{BB962C8B-B14F-4D97-AF65-F5344CB8AC3E}">
        <p14:creationId xmlns:p14="http://schemas.microsoft.com/office/powerpoint/2010/main" val="164076729"/>
      </p:ext>
    </p:extLst>
  </p:cSld>
  <p:clrMapOvr>
    <a:masterClrMapping/>
  </p:clrMapOvr>
  <p:hf sldNum="0" hdr="0" dt="0"/>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66443" y="2861734"/>
            <a:ext cx="6620967" cy="1915647"/>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866442" y="4777381"/>
            <a:ext cx="6620968" cy="860400"/>
          </a:xfrm>
        </p:spPr>
        <p:txBody>
          <a:bodyPr anchor="t"/>
          <a:lstStyle>
            <a:lvl1pPr marL="0" indent="0" algn="l">
              <a:buNone/>
              <a:defRPr sz="20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F0E15C7D-2CBA-4CB1-8019-F6331B7FEBC6}" type="datetime1">
              <a:rPr lang="da-DK" smtClean="0"/>
              <a:t>20-02-2019</a:t>
            </a:fld>
            <a:endParaRPr lang="da-DK"/>
          </a:p>
        </p:txBody>
      </p:sp>
      <p:sp>
        <p:nvSpPr>
          <p:cNvPr id="5" name="Footer Placeholder 4"/>
          <p:cNvSpPr>
            <a:spLocks noGrp="1"/>
          </p:cNvSpPr>
          <p:nvPr>
            <p:ph type="ftr" sz="quarter" idx="11"/>
          </p:nvPr>
        </p:nvSpPr>
        <p:spPr/>
        <p:txBody>
          <a:bodyPr/>
          <a:lstStyle/>
          <a:p>
            <a:r>
              <a:rPr lang="da-DK"/>
              <a:t>Silkeborg 6. februar 2017 Knud Erik Nielsen, Jesper Bang, Jørgen Brendstrup og Tommy Sørensen</a:t>
            </a:r>
          </a:p>
        </p:txBody>
      </p:sp>
      <p:sp>
        <p:nvSpPr>
          <p:cNvPr id="6" name="Slide Number Placeholder 5"/>
          <p:cNvSpPr>
            <a:spLocks noGrp="1"/>
          </p:cNvSpPr>
          <p:nvPr>
            <p:ph type="sldNum" sz="quarter" idx="12"/>
          </p:nvPr>
        </p:nvSpPr>
        <p:spPr/>
        <p:txBody>
          <a:bodyPr/>
          <a:lstStyle/>
          <a:p>
            <a:fld id="{E6C82502-17A7-40C9-8E53-AD2697D2586F}" type="slidenum">
              <a:rPr lang="da-DK" smtClean="0"/>
              <a:t>‹nr.›</a:t>
            </a:fld>
            <a:endParaRPr lang="da-DK"/>
          </a:p>
        </p:txBody>
      </p:sp>
    </p:spTree>
    <p:extLst>
      <p:ext uri="{BB962C8B-B14F-4D97-AF65-F5344CB8AC3E}">
        <p14:creationId xmlns:p14="http://schemas.microsoft.com/office/powerpoint/2010/main" val="2217958492"/>
      </p:ext>
    </p:extLst>
  </p:cSld>
  <p:clrMapOvr>
    <a:masterClrMapping/>
  </p:clrMapOvr>
  <p:hf sldNum="0" hdr="0" dt="0"/>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27700" y="2060576"/>
            <a:ext cx="3298113"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241975" y="2056093"/>
            <a:ext cx="3298115"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0E15C7D-2CBA-4CB1-8019-F6331B7FEBC6}" type="datetime1">
              <a:rPr lang="da-DK" smtClean="0"/>
              <a:t>20-02-2019</a:t>
            </a:fld>
            <a:endParaRPr lang="da-DK"/>
          </a:p>
        </p:txBody>
      </p:sp>
      <p:sp>
        <p:nvSpPr>
          <p:cNvPr id="6" name="Footer Placeholder 5"/>
          <p:cNvSpPr>
            <a:spLocks noGrp="1"/>
          </p:cNvSpPr>
          <p:nvPr>
            <p:ph type="ftr" sz="quarter" idx="11"/>
          </p:nvPr>
        </p:nvSpPr>
        <p:spPr/>
        <p:txBody>
          <a:bodyPr/>
          <a:lstStyle/>
          <a:p>
            <a:r>
              <a:rPr lang="da-DK"/>
              <a:t>Silkeborg 6. februar 2017 Knud Erik Nielsen, Jesper Bang, Jørgen Brendstrup og Tommy Sørensen</a:t>
            </a:r>
          </a:p>
        </p:txBody>
      </p:sp>
      <p:sp>
        <p:nvSpPr>
          <p:cNvPr id="7" name="Slide Number Placeholder 6"/>
          <p:cNvSpPr>
            <a:spLocks noGrp="1"/>
          </p:cNvSpPr>
          <p:nvPr>
            <p:ph type="sldNum" sz="quarter" idx="12"/>
          </p:nvPr>
        </p:nvSpPr>
        <p:spPr/>
        <p:txBody>
          <a:bodyPr/>
          <a:lstStyle/>
          <a:p>
            <a:fld id="{E6C82502-17A7-40C9-8E53-AD2697D2586F}" type="slidenum">
              <a:rPr lang="da-DK" smtClean="0"/>
              <a:t>‹nr.›</a:t>
            </a:fld>
            <a:endParaRPr lang="da-DK"/>
          </a:p>
        </p:txBody>
      </p:sp>
    </p:spTree>
    <p:extLst>
      <p:ext uri="{BB962C8B-B14F-4D97-AF65-F5344CB8AC3E}">
        <p14:creationId xmlns:p14="http://schemas.microsoft.com/office/powerpoint/2010/main" val="2185010600"/>
      </p:ext>
    </p:extLst>
  </p:cSld>
  <p:clrMapOvr>
    <a:masterClrMapping/>
  </p:clrMapOvr>
  <p:hf sldNum="0" hdr="0" dt="0"/>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827700" y="1905000"/>
            <a:ext cx="3298112"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27700" y="2514600"/>
            <a:ext cx="3298113"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241976" y="1905000"/>
            <a:ext cx="3298113"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241976" y="2514600"/>
            <a:ext cx="3298113"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0E15C7D-2CBA-4CB1-8019-F6331B7FEBC6}" type="datetime1">
              <a:rPr lang="da-DK" smtClean="0"/>
              <a:t>20-02-2019</a:t>
            </a:fld>
            <a:endParaRPr lang="da-DK"/>
          </a:p>
        </p:txBody>
      </p:sp>
      <p:sp>
        <p:nvSpPr>
          <p:cNvPr id="8" name="Footer Placeholder 7"/>
          <p:cNvSpPr>
            <a:spLocks noGrp="1"/>
          </p:cNvSpPr>
          <p:nvPr>
            <p:ph type="ftr" sz="quarter" idx="11"/>
          </p:nvPr>
        </p:nvSpPr>
        <p:spPr/>
        <p:txBody>
          <a:bodyPr/>
          <a:lstStyle/>
          <a:p>
            <a:r>
              <a:rPr lang="da-DK"/>
              <a:t>Silkeborg 6. februar 2017 Knud Erik Nielsen, Jesper Bang, Jørgen Brendstrup og Tommy Sørensen</a:t>
            </a:r>
          </a:p>
        </p:txBody>
      </p:sp>
      <p:sp>
        <p:nvSpPr>
          <p:cNvPr id="9" name="Slide Number Placeholder 8"/>
          <p:cNvSpPr>
            <a:spLocks noGrp="1"/>
          </p:cNvSpPr>
          <p:nvPr>
            <p:ph type="sldNum" sz="quarter" idx="12"/>
          </p:nvPr>
        </p:nvSpPr>
        <p:spPr/>
        <p:txBody>
          <a:bodyPr/>
          <a:lstStyle/>
          <a:p>
            <a:fld id="{E6C82502-17A7-40C9-8E53-AD2697D2586F}" type="slidenum">
              <a:rPr lang="da-DK" smtClean="0"/>
              <a:t>‹nr.›</a:t>
            </a:fld>
            <a:endParaRPr lang="da-DK"/>
          </a:p>
        </p:txBody>
      </p:sp>
    </p:spTree>
    <p:extLst>
      <p:ext uri="{BB962C8B-B14F-4D97-AF65-F5344CB8AC3E}">
        <p14:creationId xmlns:p14="http://schemas.microsoft.com/office/powerpoint/2010/main" val="3719573976"/>
      </p:ext>
    </p:extLst>
  </p:cSld>
  <p:clrMapOvr>
    <a:masterClrMapping/>
  </p:clrMapOvr>
  <p:hf sldNum="0" hdr="0" dt="0"/>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Date Placeholder 2"/>
          <p:cNvSpPr>
            <a:spLocks noGrp="1"/>
          </p:cNvSpPr>
          <p:nvPr>
            <p:ph type="dt" sz="half" idx="10"/>
          </p:nvPr>
        </p:nvSpPr>
        <p:spPr/>
        <p:txBody>
          <a:bodyPr/>
          <a:lstStyle/>
          <a:p>
            <a:fld id="{F0E15C7D-2CBA-4CB1-8019-F6331B7FEBC6}" type="datetime1">
              <a:rPr lang="da-DK" smtClean="0"/>
              <a:t>20-02-2019</a:t>
            </a:fld>
            <a:endParaRPr lang="da-DK"/>
          </a:p>
        </p:txBody>
      </p:sp>
      <p:sp>
        <p:nvSpPr>
          <p:cNvPr id="5" name="Footer Placeholder 3"/>
          <p:cNvSpPr>
            <a:spLocks noGrp="1"/>
          </p:cNvSpPr>
          <p:nvPr>
            <p:ph type="ftr" sz="quarter" idx="11"/>
          </p:nvPr>
        </p:nvSpPr>
        <p:spPr/>
        <p:txBody>
          <a:bodyPr/>
          <a:lstStyle/>
          <a:p>
            <a:r>
              <a:rPr lang="da-DK"/>
              <a:t>Silkeborg 6. februar 2017 Knud Erik Nielsen, Jesper Bang, Jørgen Brendstrup og Tommy Sørensen</a:t>
            </a:r>
          </a:p>
        </p:txBody>
      </p:sp>
      <p:sp>
        <p:nvSpPr>
          <p:cNvPr id="6" name="Slide Number Placeholder 4"/>
          <p:cNvSpPr>
            <a:spLocks noGrp="1"/>
          </p:cNvSpPr>
          <p:nvPr>
            <p:ph type="sldNum" sz="quarter" idx="12"/>
          </p:nvPr>
        </p:nvSpPr>
        <p:spPr/>
        <p:txBody>
          <a:bodyPr/>
          <a:lstStyle/>
          <a:p>
            <a:fld id="{E6C82502-17A7-40C9-8E53-AD2697D2586F}" type="slidenum">
              <a:rPr lang="da-DK" smtClean="0"/>
              <a:t>‹nr.›</a:t>
            </a:fld>
            <a:endParaRPr lang="da-DK"/>
          </a:p>
        </p:txBody>
      </p:sp>
    </p:spTree>
    <p:extLst>
      <p:ext uri="{BB962C8B-B14F-4D97-AF65-F5344CB8AC3E}">
        <p14:creationId xmlns:p14="http://schemas.microsoft.com/office/powerpoint/2010/main" val="2650424476"/>
      </p:ext>
    </p:extLst>
  </p:cSld>
  <p:clrMapOvr>
    <a:masterClrMapping/>
  </p:clrMapOvr>
  <p:hf sldNum="0" hdr="0" dt="0"/>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F0E15C7D-2CBA-4CB1-8019-F6331B7FEBC6}" type="datetime1">
              <a:rPr lang="da-DK" smtClean="0"/>
              <a:t>20-02-2019</a:t>
            </a:fld>
            <a:endParaRPr lang="da-DK"/>
          </a:p>
        </p:txBody>
      </p:sp>
      <p:sp>
        <p:nvSpPr>
          <p:cNvPr id="5" name="Footer Placeholder 2"/>
          <p:cNvSpPr>
            <a:spLocks noGrp="1"/>
          </p:cNvSpPr>
          <p:nvPr>
            <p:ph type="ftr" sz="quarter" idx="11"/>
          </p:nvPr>
        </p:nvSpPr>
        <p:spPr/>
        <p:txBody>
          <a:bodyPr/>
          <a:lstStyle/>
          <a:p>
            <a:r>
              <a:rPr lang="da-DK"/>
              <a:t>Silkeborg 6. februar 2017 Knud Erik Nielsen, Jesper Bang, Jørgen Brendstrup og Tommy Sørensen</a:t>
            </a:r>
          </a:p>
        </p:txBody>
      </p:sp>
      <p:sp>
        <p:nvSpPr>
          <p:cNvPr id="6" name="Slide Number Placeholder 3"/>
          <p:cNvSpPr>
            <a:spLocks noGrp="1"/>
          </p:cNvSpPr>
          <p:nvPr>
            <p:ph type="sldNum" sz="quarter" idx="12"/>
          </p:nvPr>
        </p:nvSpPr>
        <p:spPr/>
        <p:txBody>
          <a:bodyPr/>
          <a:lstStyle/>
          <a:p>
            <a:fld id="{E6C82502-17A7-40C9-8E53-AD2697D2586F}" type="slidenum">
              <a:rPr lang="da-DK" smtClean="0"/>
              <a:t>‹nr.›</a:t>
            </a:fld>
            <a:endParaRPr lang="da-DK"/>
          </a:p>
        </p:txBody>
      </p:sp>
    </p:spTree>
    <p:extLst>
      <p:ext uri="{BB962C8B-B14F-4D97-AF65-F5344CB8AC3E}">
        <p14:creationId xmlns:p14="http://schemas.microsoft.com/office/powerpoint/2010/main" val="3021296576"/>
      </p:ext>
    </p:extLst>
  </p:cSld>
  <p:clrMapOvr>
    <a:masterClrMapping/>
  </p:clrMapOvr>
  <p:hf sldNum="0" hdr="0" dt="0"/>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6441" y="1447800"/>
            <a:ext cx="2551462" cy="14478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3589397" y="1447800"/>
            <a:ext cx="3898013"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66441" y="3129281"/>
            <a:ext cx="2551462"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7" name="Date Placeholder 4"/>
          <p:cNvSpPr>
            <a:spLocks noGrp="1"/>
          </p:cNvSpPr>
          <p:nvPr>
            <p:ph type="dt" sz="half" idx="10"/>
          </p:nvPr>
        </p:nvSpPr>
        <p:spPr/>
        <p:txBody>
          <a:bodyPr/>
          <a:lstStyle/>
          <a:p>
            <a:fld id="{F0E15C7D-2CBA-4CB1-8019-F6331B7FEBC6}" type="datetime1">
              <a:rPr lang="da-DK" smtClean="0"/>
              <a:t>20-02-2019</a:t>
            </a:fld>
            <a:endParaRPr lang="da-DK"/>
          </a:p>
        </p:txBody>
      </p:sp>
      <p:sp>
        <p:nvSpPr>
          <p:cNvPr id="5" name="Footer Placeholder 5"/>
          <p:cNvSpPr>
            <a:spLocks noGrp="1"/>
          </p:cNvSpPr>
          <p:nvPr>
            <p:ph type="ftr" sz="quarter" idx="11"/>
          </p:nvPr>
        </p:nvSpPr>
        <p:spPr/>
        <p:txBody>
          <a:bodyPr/>
          <a:lstStyle/>
          <a:p>
            <a:r>
              <a:rPr lang="da-DK"/>
              <a:t>Silkeborg 6. februar 2017 Knud Erik Nielsen, Jesper Bang, Jørgen Brendstrup og Tommy Sørensen</a:t>
            </a:r>
          </a:p>
        </p:txBody>
      </p:sp>
      <p:sp>
        <p:nvSpPr>
          <p:cNvPr id="6" name="Slide Number Placeholder 6"/>
          <p:cNvSpPr>
            <a:spLocks noGrp="1"/>
          </p:cNvSpPr>
          <p:nvPr>
            <p:ph type="sldNum" sz="quarter" idx="12"/>
          </p:nvPr>
        </p:nvSpPr>
        <p:spPr/>
        <p:txBody>
          <a:bodyPr/>
          <a:lstStyle/>
          <a:p>
            <a:fld id="{E6C82502-17A7-40C9-8E53-AD2697D2586F}" type="slidenum">
              <a:rPr lang="da-DK" smtClean="0"/>
              <a:t>‹nr.›</a:t>
            </a:fld>
            <a:endParaRPr lang="da-DK"/>
          </a:p>
        </p:txBody>
      </p:sp>
    </p:spTree>
    <p:extLst>
      <p:ext uri="{BB962C8B-B14F-4D97-AF65-F5344CB8AC3E}">
        <p14:creationId xmlns:p14="http://schemas.microsoft.com/office/powerpoint/2010/main" val="2678268061"/>
      </p:ext>
    </p:extLst>
  </p:cSld>
  <p:clrMapOvr>
    <a:masterClrMapping/>
  </p:clrMapOvr>
  <p:hf sldNum="0" hdr="0" dt="0"/>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5656" y="1854192"/>
            <a:ext cx="3820674" cy="1574808"/>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5213517" y="1143000"/>
            <a:ext cx="2400925"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866441" y="3657600"/>
            <a:ext cx="3814728"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F0E15C7D-2CBA-4CB1-8019-F6331B7FEBC6}" type="datetime1">
              <a:rPr lang="da-DK" smtClean="0"/>
              <a:t>20-02-2019</a:t>
            </a:fld>
            <a:endParaRPr lang="da-DK"/>
          </a:p>
        </p:txBody>
      </p:sp>
      <p:sp>
        <p:nvSpPr>
          <p:cNvPr id="6" name="Footer Placeholder 5"/>
          <p:cNvSpPr>
            <a:spLocks noGrp="1"/>
          </p:cNvSpPr>
          <p:nvPr>
            <p:ph type="ftr" sz="quarter" idx="11"/>
          </p:nvPr>
        </p:nvSpPr>
        <p:spPr/>
        <p:txBody>
          <a:bodyPr/>
          <a:lstStyle/>
          <a:p>
            <a:r>
              <a:rPr lang="da-DK"/>
              <a:t>Silkeborg 6. februar 2017 Knud Erik Nielsen, Jesper Bang, Jørgen Brendstrup og Tommy Sørensen</a:t>
            </a:r>
          </a:p>
        </p:txBody>
      </p:sp>
      <p:sp>
        <p:nvSpPr>
          <p:cNvPr id="7" name="Slide Number Placeholder 6"/>
          <p:cNvSpPr>
            <a:spLocks noGrp="1"/>
          </p:cNvSpPr>
          <p:nvPr>
            <p:ph type="sldNum" sz="quarter" idx="12"/>
          </p:nvPr>
        </p:nvSpPr>
        <p:spPr/>
        <p:txBody>
          <a:bodyPr/>
          <a:lstStyle/>
          <a:p>
            <a:fld id="{E6C82502-17A7-40C9-8E53-AD2697D2586F}" type="slidenum">
              <a:rPr lang="da-DK" smtClean="0"/>
              <a:t>‹nr.›</a:t>
            </a:fld>
            <a:endParaRPr lang="da-DK"/>
          </a:p>
        </p:txBody>
      </p:sp>
    </p:spTree>
    <p:extLst>
      <p:ext uri="{BB962C8B-B14F-4D97-AF65-F5344CB8AC3E}">
        <p14:creationId xmlns:p14="http://schemas.microsoft.com/office/powerpoint/2010/main" val="2453360158"/>
      </p:ext>
    </p:extLst>
  </p:cSld>
  <p:clrMapOvr>
    <a:masterClrMapping/>
  </p:clrMapOvr>
  <p:hf sldNum="0" hd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9A46"/>
        </a:solidFill>
        <a:effectLst/>
      </p:bgPr>
    </p:bg>
    <p:spTree>
      <p:nvGrpSpPr>
        <p:cNvPr id="1" name=""/>
        <p:cNvGrpSpPr/>
        <p:nvPr/>
      </p:nvGrpSpPr>
      <p:grpSpPr>
        <a:xfrm>
          <a:off x="0" y="0"/>
          <a:ext cx="0" cy="0"/>
          <a:chOff x="0" y="0"/>
          <a:chExt cx="0" cy="0"/>
        </a:xfrm>
      </p:grpSpPr>
      <p:sp>
        <p:nvSpPr>
          <p:cNvPr id="22" name="Oval 21"/>
          <p:cNvSpPr/>
          <p:nvPr/>
        </p:nvSpPr>
        <p:spPr>
          <a:xfrm>
            <a:off x="629943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5689832" y="-457200"/>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6299432" y="6096000"/>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153988"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39788"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Rectangle 18"/>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484710" y="452718"/>
            <a:ext cx="7055380" cy="1400530"/>
          </a:xfrm>
          <a:prstGeom prst="rect">
            <a:avLst/>
          </a:prstGeom>
        </p:spPr>
        <p:txBody>
          <a:bodyPr vert="horz" lIns="91440" tIns="45720" rIns="91440" bIns="4572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827700" y="2052925"/>
            <a:ext cx="6711654" cy="4195481"/>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5400000">
            <a:off x="7494989" y="1828771"/>
            <a:ext cx="990599" cy="22865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F0E15C7D-2CBA-4CB1-8019-F6331B7FEBC6}" type="datetime1">
              <a:rPr lang="da-DK" smtClean="0"/>
              <a:t>20-02-2019</a:t>
            </a:fld>
            <a:endParaRPr lang="da-DK"/>
          </a:p>
        </p:txBody>
      </p:sp>
      <p:sp>
        <p:nvSpPr>
          <p:cNvPr id="5" name="Footer Placeholder 4"/>
          <p:cNvSpPr>
            <a:spLocks noGrp="1"/>
          </p:cNvSpPr>
          <p:nvPr>
            <p:ph type="ftr" sz="quarter" idx="3"/>
          </p:nvPr>
        </p:nvSpPr>
        <p:spPr>
          <a:xfrm rot="5400000">
            <a:off x="6233335" y="3263371"/>
            <a:ext cx="3859795" cy="228660"/>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r>
              <a:rPr lang="da-DK"/>
              <a:t>Silkeborg 6. februar 2017 Knud Erik Nielsen, Jesper Bang, Jørgen Brendstrup og Tommy Sørensen</a:t>
            </a:r>
          </a:p>
        </p:txBody>
      </p:sp>
      <p:sp>
        <p:nvSpPr>
          <p:cNvPr id="6" name="Slide Number Placeholder 5"/>
          <p:cNvSpPr>
            <a:spLocks noGrp="1"/>
          </p:cNvSpPr>
          <p:nvPr>
            <p:ph type="sldNum" sz="quarter" idx="4"/>
          </p:nvPr>
        </p:nvSpPr>
        <p:spPr>
          <a:xfrm>
            <a:off x="7766431" y="295736"/>
            <a:ext cx="628813" cy="767687"/>
          </a:xfrm>
          <a:prstGeom prst="rect">
            <a:avLst/>
          </a:prstGeom>
        </p:spPr>
        <p:txBody>
          <a:bodyPr vert="horz" lIns="91440" tIns="45720" rIns="91440" bIns="45720" rtlCol="0" anchor="b"/>
          <a:lstStyle>
            <a:lvl1pPr algn="ctr">
              <a:defRPr sz="2801" b="0" i="0">
                <a:solidFill>
                  <a:schemeClr val="tx1">
                    <a:tint val="75000"/>
                  </a:schemeClr>
                </a:solidFill>
              </a:defRPr>
            </a:lvl1pPr>
          </a:lstStyle>
          <a:p>
            <a:fld id="{E6C82502-17A7-40C9-8E53-AD2697D2586F}" type="slidenum">
              <a:rPr lang="da-DK" smtClean="0"/>
              <a:t>‹nr.›</a:t>
            </a:fld>
            <a:endParaRPr lang="da-DK"/>
          </a:p>
        </p:txBody>
      </p:sp>
    </p:spTree>
    <p:extLst>
      <p:ext uri="{BB962C8B-B14F-4D97-AF65-F5344CB8AC3E}">
        <p14:creationId xmlns:p14="http://schemas.microsoft.com/office/powerpoint/2010/main" val="1358322305"/>
      </p:ext>
    </p:extLst>
  </p:cSld>
  <p:clrMap bg1="dk1" tx1="lt1" bg2="dk2" tx2="lt2" accent1="accent1" accent2="accent2" accent3="accent3" accent4="accent4" accent5="accent5" accent6="accent6" hlink="hlink" folHlink="folHlink"/>
  <p:sldLayoutIdLst>
    <p:sldLayoutId id="2147483772" r:id="rId1"/>
    <p:sldLayoutId id="2147483773" r:id="rId2"/>
    <p:sldLayoutId id="2147483774" r:id="rId3"/>
    <p:sldLayoutId id="2147483775" r:id="rId4"/>
    <p:sldLayoutId id="2147483776" r:id="rId5"/>
    <p:sldLayoutId id="2147483777" r:id="rId6"/>
    <p:sldLayoutId id="2147483778" r:id="rId7"/>
    <p:sldLayoutId id="2147483779" r:id="rId8"/>
    <p:sldLayoutId id="2147483780" r:id="rId9"/>
    <p:sldLayoutId id="2147483781" r:id="rId10"/>
    <p:sldLayoutId id="2147483782" r:id="rId11"/>
    <p:sldLayoutId id="2147483783" r:id="rId12"/>
    <p:sldLayoutId id="2147483784" r:id="rId13"/>
    <p:sldLayoutId id="2147483785" r:id="rId14"/>
    <p:sldLayoutId id="2147483786" r:id="rId15"/>
    <p:sldLayoutId id="2147483787" r:id="rId16"/>
    <p:sldLayoutId id="2147483788" r:id="rId17"/>
  </p:sldLayoutIdLst>
  <p:hf sldNum="0" hdr="0" dt="0"/>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 Id="rId9" Type="http://schemas.openxmlformats.org/officeDocument/2006/relationships/image" Target="../media/image28.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A0EF8DA-2013-4AAC-82C2-18D713F2B845}"/>
              </a:ext>
            </a:extLst>
          </p:cNvPr>
          <p:cNvSpPr>
            <a:spLocks noGrp="1"/>
          </p:cNvSpPr>
          <p:nvPr>
            <p:ph type="ctrTitle"/>
          </p:nvPr>
        </p:nvSpPr>
        <p:spPr>
          <a:xfrm>
            <a:off x="827584" y="404664"/>
            <a:ext cx="6620968" cy="2557263"/>
          </a:xfrm>
        </p:spPr>
        <p:txBody>
          <a:bodyPr>
            <a:normAutofit fontScale="90000"/>
          </a:bodyPr>
          <a:lstStyle/>
          <a:p>
            <a:r>
              <a:rPr lang="da-DK" dirty="0"/>
              <a:t>Kulturlanternen LemmingHuset</a:t>
            </a:r>
            <a:endParaRPr lang="en-US" dirty="0"/>
          </a:p>
        </p:txBody>
      </p:sp>
      <p:sp>
        <p:nvSpPr>
          <p:cNvPr id="4" name="Subtitle 3">
            <a:extLst>
              <a:ext uri="{FF2B5EF4-FFF2-40B4-BE49-F238E27FC236}">
                <a16:creationId xmlns:a16="http://schemas.microsoft.com/office/drawing/2014/main" xmlns="" id="{E22F1336-C391-455C-93BE-DE5BBD6BC846}"/>
              </a:ext>
            </a:extLst>
          </p:cNvPr>
          <p:cNvSpPr>
            <a:spLocks noGrp="1"/>
          </p:cNvSpPr>
          <p:nvPr>
            <p:ph type="subTitle" idx="1"/>
          </p:nvPr>
        </p:nvSpPr>
        <p:spPr/>
        <p:txBody>
          <a:bodyPr/>
          <a:lstStyle/>
          <a:p>
            <a:endParaRPr lang="da-DK" dirty="0"/>
          </a:p>
          <a:p>
            <a:r>
              <a:rPr lang="da-DK" dirty="0"/>
              <a:t>20</a:t>
            </a:r>
            <a:r>
              <a:rPr lang="en-US" dirty="0"/>
              <a:t>. </a:t>
            </a:r>
            <a:r>
              <a:rPr lang="en-US" dirty="0" err="1"/>
              <a:t>Februar</a:t>
            </a:r>
            <a:r>
              <a:rPr lang="en-US" dirty="0"/>
              <a:t> 2019</a:t>
            </a:r>
          </a:p>
        </p:txBody>
      </p:sp>
    </p:spTree>
    <p:extLst>
      <p:ext uri="{BB962C8B-B14F-4D97-AF65-F5344CB8AC3E}">
        <p14:creationId xmlns:p14="http://schemas.microsoft.com/office/powerpoint/2010/main" val="370637032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E51AAB4-778A-4714-9667-B03065CB11C0}"/>
              </a:ext>
            </a:extLst>
          </p:cNvPr>
          <p:cNvSpPr>
            <a:spLocks noGrp="1"/>
          </p:cNvSpPr>
          <p:nvPr>
            <p:ph type="title"/>
          </p:nvPr>
        </p:nvSpPr>
        <p:spPr>
          <a:xfrm>
            <a:off x="484710" y="452718"/>
            <a:ext cx="7564192" cy="1032066"/>
          </a:xfrm>
        </p:spPr>
        <p:txBody>
          <a:bodyPr>
            <a:normAutofit fontScale="90000"/>
          </a:bodyPr>
          <a:lstStyle/>
          <a:p>
            <a:r>
              <a:rPr lang="da-DK" dirty="0"/>
              <a:t>Godkendte vedtægter</a:t>
            </a:r>
            <a:br>
              <a:rPr lang="da-DK" dirty="0"/>
            </a:br>
            <a:endParaRPr lang="en-US" dirty="0"/>
          </a:p>
        </p:txBody>
      </p:sp>
      <p:pic>
        <p:nvPicPr>
          <p:cNvPr id="5" name="Picture 4">
            <a:extLst>
              <a:ext uri="{FF2B5EF4-FFF2-40B4-BE49-F238E27FC236}">
                <a16:creationId xmlns:a16="http://schemas.microsoft.com/office/drawing/2014/main" xmlns="" id="{3F3CACD6-69A2-4AF2-A4C6-359D6EFD84D3}"/>
              </a:ext>
            </a:extLst>
          </p:cNvPr>
          <p:cNvPicPr>
            <a:picLocks noChangeAspect="1"/>
          </p:cNvPicPr>
          <p:nvPr/>
        </p:nvPicPr>
        <p:blipFill>
          <a:blip r:embed="rId3"/>
          <a:stretch>
            <a:fillRect/>
          </a:stretch>
        </p:blipFill>
        <p:spPr>
          <a:xfrm>
            <a:off x="251520" y="1196752"/>
            <a:ext cx="5040560" cy="267916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Picture 2">
            <a:extLst>
              <a:ext uri="{FF2B5EF4-FFF2-40B4-BE49-F238E27FC236}">
                <a16:creationId xmlns:a16="http://schemas.microsoft.com/office/drawing/2014/main" xmlns="" id="{26D4A726-62C1-4EDF-B164-55CFCEAA3FF5}"/>
              </a:ext>
            </a:extLst>
          </p:cNvPr>
          <p:cNvPicPr>
            <a:picLocks noChangeAspect="1"/>
          </p:cNvPicPr>
          <p:nvPr/>
        </p:nvPicPr>
        <p:blipFill>
          <a:blip r:embed="rId4"/>
          <a:stretch>
            <a:fillRect/>
          </a:stretch>
        </p:blipFill>
        <p:spPr>
          <a:xfrm>
            <a:off x="2987824" y="2204864"/>
            <a:ext cx="4394051" cy="366419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7">
            <a:extLst>
              <a:ext uri="{FF2B5EF4-FFF2-40B4-BE49-F238E27FC236}">
                <a16:creationId xmlns:a16="http://schemas.microsoft.com/office/drawing/2014/main" xmlns="" id="{F7DBDAD7-0B30-4B82-A2BB-49667F3C556A}"/>
              </a:ext>
            </a:extLst>
          </p:cNvPr>
          <p:cNvPicPr>
            <a:picLocks noChangeAspect="1"/>
          </p:cNvPicPr>
          <p:nvPr/>
        </p:nvPicPr>
        <p:blipFill>
          <a:blip r:embed="rId5"/>
          <a:stretch>
            <a:fillRect/>
          </a:stretch>
        </p:blipFill>
        <p:spPr>
          <a:xfrm>
            <a:off x="5436096" y="4077072"/>
            <a:ext cx="3430080" cy="250994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2078473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1E5767E-1336-4066-9990-102588DC93EB}"/>
              </a:ext>
            </a:extLst>
          </p:cNvPr>
          <p:cNvSpPr>
            <a:spLocks noGrp="1"/>
          </p:cNvSpPr>
          <p:nvPr>
            <p:ph type="title"/>
          </p:nvPr>
        </p:nvSpPr>
        <p:spPr>
          <a:xfrm>
            <a:off x="484710" y="452718"/>
            <a:ext cx="7055380" cy="744034"/>
          </a:xfrm>
        </p:spPr>
        <p:txBody>
          <a:bodyPr/>
          <a:lstStyle/>
          <a:p>
            <a:r>
              <a:rPr lang="da-DK" dirty="0">
                <a:solidFill>
                  <a:schemeClr val="tx1"/>
                </a:solidFill>
              </a:rPr>
              <a:t>Overdragelse af arealer</a:t>
            </a:r>
            <a:endParaRPr lang="en-US" dirty="0">
              <a:solidFill>
                <a:schemeClr val="tx1"/>
              </a:solidFill>
            </a:endParaRPr>
          </a:p>
        </p:txBody>
      </p:sp>
      <p:pic>
        <p:nvPicPr>
          <p:cNvPr id="7" name="Picture 6">
            <a:extLst>
              <a:ext uri="{FF2B5EF4-FFF2-40B4-BE49-F238E27FC236}">
                <a16:creationId xmlns:a16="http://schemas.microsoft.com/office/drawing/2014/main" xmlns="" id="{59682C7B-90EB-48A8-9FAE-A093954DF3EB}"/>
              </a:ext>
            </a:extLst>
          </p:cNvPr>
          <p:cNvPicPr>
            <a:picLocks noChangeAspect="1"/>
          </p:cNvPicPr>
          <p:nvPr/>
        </p:nvPicPr>
        <p:blipFill>
          <a:blip r:embed="rId3"/>
          <a:stretch>
            <a:fillRect/>
          </a:stretch>
        </p:blipFill>
        <p:spPr>
          <a:xfrm>
            <a:off x="1819275" y="1340768"/>
            <a:ext cx="4665558" cy="5093369"/>
          </a:xfrm>
          <a:prstGeom prst="rect">
            <a:avLst/>
          </a:prstGeom>
        </p:spPr>
      </p:pic>
    </p:spTree>
    <p:extLst>
      <p:ext uri="{BB962C8B-B14F-4D97-AF65-F5344CB8AC3E}">
        <p14:creationId xmlns:p14="http://schemas.microsoft.com/office/powerpoint/2010/main" val="34538414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a:t>Landzonetilladelse</a:t>
            </a:r>
          </a:p>
        </p:txBody>
      </p:sp>
      <p:pic>
        <p:nvPicPr>
          <p:cNvPr id="5" name="Picture 4">
            <a:extLst>
              <a:ext uri="{FF2B5EF4-FFF2-40B4-BE49-F238E27FC236}">
                <a16:creationId xmlns:a16="http://schemas.microsoft.com/office/drawing/2014/main" xmlns="" id="{BBDF9C25-BEE9-49C7-9558-622E8E3584D0}"/>
              </a:ext>
            </a:extLst>
          </p:cNvPr>
          <p:cNvPicPr>
            <a:picLocks noChangeAspect="1"/>
          </p:cNvPicPr>
          <p:nvPr/>
        </p:nvPicPr>
        <p:blipFill>
          <a:blip r:embed="rId2"/>
          <a:stretch>
            <a:fillRect/>
          </a:stretch>
        </p:blipFill>
        <p:spPr>
          <a:xfrm>
            <a:off x="2771800" y="1124744"/>
            <a:ext cx="3528392" cy="5592296"/>
          </a:xfrm>
          <a:prstGeom prst="rect">
            <a:avLst/>
          </a:prstGeom>
        </p:spPr>
      </p:pic>
    </p:spTree>
    <p:extLst>
      <p:ext uri="{BB962C8B-B14F-4D97-AF65-F5344CB8AC3E}">
        <p14:creationId xmlns:p14="http://schemas.microsoft.com/office/powerpoint/2010/main" val="41124980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2BF98DD-BB9B-449A-8EFC-2E743520D083}"/>
              </a:ext>
            </a:extLst>
          </p:cNvPr>
          <p:cNvSpPr>
            <a:spLocks noGrp="1"/>
          </p:cNvSpPr>
          <p:nvPr>
            <p:ph type="title"/>
          </p:nvPr>
        </p:nvSpPr>
        <p:spPr/>
        <p:txBody>
          <a:bodyPr/>
          <a:lstStyle/>
          <a:p>
            <a:r>
              <a:rPr lang="da-DK" dirty="0"/>
              <a:t>Lokal opbakning</a:t>
            </a:r>
            <a:endParaRPr lang="en-US" dirty="0"/>
          </a:p>
        </p:txBody>
      </p:sp>
      <p:sp>
        <p:nvSpPr>
          <p:cNvPr id="3" name="Content Placeholder 2">
            <a:extLst>
              <a:ext uri="{FF2B5EF4-FFF2-40B4-BE49-F238E27FC236}">
                <a16:creationId xmlns:a16="http://schemas.microsoft.com/office/drawing/2014/main" xmlns="" id="{C3E7F0BD-3402-4379-AF1D-CC1500D05354}"/>
              </a:ext>
            </a:extLst>
          </p:cNvPr>
          <p:cNvSpPr>
            <a:spLocks noGrp="1"/>
          </p:cNvSpPr>
          <p:nvPr>
            <p:ph idx="1"/>
          </p:nvPr>
        </p:nvSpPr>
        <p:spPr>
          <a:xfrm>
            <a:off x="866437" y="1547283"/>
            <a:ext cx="5001707" cy="4195481"/>
          </a:xfrm>
        </p:spPr>
        <p:txBody>
          <a:bodyPr/>
          <a:lstStyle/>
          <a:p>
            <a:pPr>
              <a:buFont typeface="Arial" panose="020B0604020202020204" pitchFamily="34" charset="0"/>
              <a:buChar char="•"/>
            </a:pPr>
            <a:r>
              <a:rPr lang="da-DK" dirty="0"/>
              <a:t>Positiv feedback fra privatpersoner og virksomheder, der ønkser at støtte op om tilblivelsen af KLH</a:t>
            </a:r>
          </a:p>
          <a:p>
            <a:pPr>
              <a:buFont typeface="Arial" panose="020B0604020202020204" pitchFamily="34" charset="0"/>
              <a:buChar char="•"/>
            </a:pPr>
            <a:r>
              <a:rPr lang="da-DK" dirty="0"/>
              <a:t>Støtte-erklæringer fra lokale foreninger i nabolandsbyerne.</a:t>
            </a:r>
          </a:p>
        </p:txBody>
      </p:sp>
      <p:pic>
        <p:nvPicPr>
          <p:cNvPr id="6" name="Picture 5">
            <a:extLst>
              <a:ext uri="{FF2B5EF4-FFF2-40B4-BE49-F238E27FC236}">
                <a16:creationId xmlns:a16="http://schemas.microsoft.com/office/drawing/2014/main" xmlns="" id="{D2DE8555-D8C5-4C45-9424-1F83A5082F8B}"/>
              </a:ext>
            </a:extLst>
          </p:cNvPr>
          <p:cNvPicPr>
            <a:picLocks noChangeAspect="1"/>
          </p:cNvPicPr>
          <p:nvPr/>
        </p:nvPicPr>
        <p:blipFill>
          <a:blip r:embed="rId3"/>
          <a:stretch>
            <a:fillRect/>
          </a:stretch>
        </p:blipFill>
        <p:spPr>
          <a:xfrm>
            <a:off x="4499992" y="3933056"/>
            <a:ext cx="1585203" cy="2088232"/>
          </a:xfrm>
          <a:prstGeom prst="rect">
            <a:avLst/>
          </a:prstGeom>
        </p:spPr>
      </p:pic>
      <p:pic>
        <p:nvPicPr>
          <p:cNvPr id="5" name="Picture 4">
            <a:extLst>
              <a:ext uri="{FF2B5EF4-FFF2-40B4-BE49-F238E27FC236}">
                <a16:creationId xmlns:a16="http://schemas.microsoft.com/office/drawing/2014/main" xmlns="" id="{E71E9D29-FD75-4D2B-AEC9-A73F42EAAA7A}"/>
              </a:ext>
            </a:extLst>
          </p:cNvPr>
          <p:cNvPicPr>
            <a:picLocks noChangeAspect="1"/>
          </p:cNvPicPr>
          <p:nvPr/>
        </p:nvPicPr>
        <p:blipFill>
          <a:blip r:embed="rId4"/>
          <a:stretch>
            <a:fillRect/>
          </a:stretch>
        </p:blipFill>
        <p:spPr>
          <a:xfrm>
            <a:off x="3347864" y="4509120"/>
            <a:ext cx="1656184" cy="2167272"/>
          </a:xfrm>
          <a:prstGeom prst="rect">
            <a:avLst/>
          </a:prstGeom>
        </p:spPr>
      </p:pic>
      <p:pic>
        <p:nvPicPr>
          <p:cNvPr id="8" name="Picture 7">
            <a:extLst>
              <a:ext uri="{FF2B5EF4-FFF2-40B4-BE49-F238E27FC236}">
                <a16:creationId xmlns:a16="http://schemas.microsoft.com/office/drawing/2014/main" xmlns="" id="{00900A18-1846-4431-8C0A-BFF5683C0A84}"/>
              </a:ext>
            </a:extLst>
          </p:cNvPr>
          <p:cNvPicPr>
            <a:picLocks noChangeAspect="1"/>
          </p:cNvPicPr>
          <p:nvPr/>
        </p:nvPicPr>
        <p:blipFill>
          <a:blip r:embed="rId5"/>
          <a:stretch>
            <a:fillRect/>
          </a:stretch>
        </p:blipFill>
        <p:spPr>
          <a:xfrm>
            <a:off x="5580112" y="4509120"/>
            <a:ext cx="1576392" cy="2160240"/>
          </a:xfrm>
          <a:prstGeom prst="rect">
            <a:avLst/>
          </a:prstGeom>
        </p:spPr>
      </p:pic>
      <p:pic>
        <p:nvPicPr>
          <p:cNvPr id="4" name="Picture 3">
            <a:extLst>
              <a:ext uri="{FF2B5EF4-FFF2-40B4-BE49-F238E27FC236}">
                <a16:creationId xmlns:a16="http://schemas.microsoft.com/office/drawing/2014/main" xmlns="" id="{CA4BAEC2-F89A-4B52-85A4-C7E142A9E27F}"/>
              </a:ext>
            </a:extLst>
          </p:cNvPr>
          <p:cNvPicPr>
            <a:picLocks noChangeAspect="1"/>
          </p:cNvPicPr>
          <p:nvPr/>
        </p:nvPicPr>
        <p:blipFill>
          <a:blip r:embed="rId6"/>
          <a:stretch>
            <a:fillRect/>
          </a:stretch>
        </p:blipFill>
        <p:spPr>
          <a:xfrm>
            <a:off x="2339752" y="3933056"/>
            <a:ext cx="1510614" cy="2160240"/>
          </a:xfrm>
          <a:prstGeom prst="rect">
            <a:avLst/>
          </a:prstGeom>
        </p:spPr>
      </p:pic>
      <p:pic>
        <p:nvPicPr>
          <p:cNvPr id="7" name="Picture 6">
            <a:extLst>
              <a:ext uri="{FF2B5EF4-FFF2-40B4-BE49-F238E27FC236}">
                <a16:creationId xmlns:a16="http://schemas.microsoft.com/office/drawing/2014/main" xmlns="" id="{16E371ED-A1D8-4C65-9F88-3019A9DFC31F}"/>
              </a:ext>
            </a:extLst>
          </p:cNvPr>
          <p:cNvPicPr>
            <a:picLocks noChangeAspect="1"/>
          </p:cNvPicPr>
          <p:nvPr/>
        </p:nvPicPr>
        <p:blipFill>
          <a:blip r:embed="rId7"/>
          <a:stretch>
            <a:fillRect/>
          </a:stretch>
        </p:blipFill>
        <p:spPr>
          <a:xfrm>
            <a:off x="107504" y="3933056"/>
            <a:ext cx="1517755" cy="2160240"/>
          </a:xfrm>
          <a:prstGeom prst="rect">
            <a:avLst/>
          </a:prstGeom>
        </p:spPr>
      </p:pic>
      <p:pic>
        <p:nvPicPr>
          <p:cNvPr id="10" name="Picture 9">
            <a:extLst>
              <a:ext uri="{FF2B5EF4-FFF2-40B4-BE49-F238E27FC236}">
                <a16:creationId xmlns:a16="http://schemas.microsoft.com/office/drawing/2014/main" xmlns="" id="{80B8A8F4-F7E4-4478-96B9-A13D977D4A1B}"/>
              </a:ext>
            </a:extLst>
          </p:cNvPr>
          <p:cNvPicPr>
            <a:picLocks noChangeAspect="1"/>
          </p:cNvPicPr>
          <p:nvPr/>
        </p:nvPicPr>
        <p:blipFill>
          <a:blip r:embed="rId8"/>
          <a:stretch>
            <a:fillRect/>
          </a:stretch>
        </p:blipFill>
        <p:spPr>
          <a:xfrm>
            <a:off x="1187624" y="4509120"/>
            <a:ext cx="1500339" cy="2160240"/>
          </a:xfrm>
          <a:prstGeom prst="rect">
            <a:avLst/>
          </a:prstGeom>
        </p:spPr>
      </p:pic>
      <p:pic>
        <p:nvPicPr>
          <p:cNvPr id="11" name="Picture 10">
            <a:extLst>
              <a:ext uri="{FF2B5EF4-FFF2-40B4-BE49-F238E27FC236}">
                <a16:creationId xmlns:a16="http://schemas.microsoft.com/office/drawing/2014/main" xmlns="" id="{BCB057F1-A2DB-4E6D-BE0A-5CFF5D85B59C}"/>
              </a:ext>
            </a:extLst>
          </p:cNvPr>
          <p:cNvPicPr>
            <a:picLocks noChangeAspect="1"/>
          </p:cNvPicPr>
          <p:nvPr/>
        </p:nvPicPr>
        <p:blipFill>
          <a:blip r:embed="rId9"/>
          <a:stretch>
            <a:fillRect/>
          </a:stretch>
        </p:blipFill>
        <p:spPr>
          <a:xfrm>
            <a:off x="6732240" y="3933057"/>
            <a:ext cx="1477409" cy="2088232"/>
          </a:xfrm>
          <a:prstGeom prst="rect">
            <a:avLst/>
          </a:prstGeom>
        </p:spPr>
      </p:pic>
      <p:sp>
        <p:nvSpPr>
          <p:cNvPr id="12" name="Content Placeholder 4">
            <a:extLst>
              <a:ext uri="{FF2B5EF4-FFF2-40B4-BE49-F238E27FC236}">
                <a16:creationId xmlns:a16="http://schemas.microsoft.com/office/drawing/2014/main" xmlns="" id="{35440EED-9AD3-4564-B98C-EE9197DAA50F}"/>
              </a:ext>
            </a:extLst>
          </p:cNvPr>
          <p:cNvSpPr txBox="1">
            <a:spLocks/>
          </p:cNvSpPr>
          <p:nvPr/>
        </p:nvSpPr>
        <p:spPr>
          <a:xfrm>
            <a:off x="5559397" y="503167"/>
            <a:ext cx="3096344" cy="792088"/>
          </a:xfrm>
          <a:prstGeom prst="wedgeEllipseCallout">
            <a:avLst>
              <a:gd name="adj1" fmla="val -28860"/>
              <a:gd name="adj2" fmla="val 165099"/>
            </a:avLst>
          </a:prstGeom>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fontScale="62500" lnSpcReduction="20000"/>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2000" b="0" i="0" kern="1200">
                <a:solidFill>
                  <a:schemeClr val="lt1"/>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lt1"/>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lt1"/>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lt1"/>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lt1"/>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lt1"/>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lt1"/>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lt1"/>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lt1"/>
                </a:solidFill>
                <a:latin typeface="+mn-lt"/>
                <a:ea typeface="+mn-ea"/>
                <a:cs typeface="+mn-cs"/>
              </a:defRPr>
            </a:lvl9pPr>
          </a:lstStyle>
          <a:p>
            <a:pPr marL="137160" indent="0" algn="ctr">
              <a:buFont typeface="Wingdings 3" charset="2"/>
              <a:buNone/>
            </a:pPr>
            <a:r>
              <a:rPr lang="da-DK" sz="4000" dirty="0">
                <a:solidFill>
                  <a:schemeClr val="bg1"/>
                </a:solidFill>
                <a:latin typeface="Andalus" panose="02020603050405020304" pitchFamily="18" charset="-78"/>
                <a:cs typeface="Andalus" panose="02020603050405020304" pitchFamily="18" charset="-78"/>
              </a:rPr>
              <a:t>Tak til jer alle</a:t>
            </a:r>
            <a:endParaRPr lang="en-US" sz="4000" dirty="0">
              <a:solidFill>
                <a:schemeClr val="bg1"/>
              </a:solidFill>
              <a:latin typeface="Andalus" panose="02020603050405020304" pitchFamily="18" charset="-78"/>
              <a:cs typeface="Andalus" panose="02020603050405020304" pitchFamily="18" charset="-78"/>
            </a:endParaRPr>
          </a:p>
        </p:txBody>
      </p:sp>
    </p:spTree>
    <p:extLst>
      <p:ext uri="{BB962C8B-B14F-4D97-AF65-F5344CB8AC3E}">
        <p14:creationId xmlns:p14="http://schemas.microsoft.com/office/powerpoint/2010/main" val="12460930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84710" y="452718"/>
            <a:ext cx="7759698" cy="6216642"/>
          </a:xfrm>
        </p:spPr>
        <p:txBody>
          <a:bodyPr/>
          <a:lstStyle/>
          <a:p>
            <a:r>
              <a:rPr lang="da-DK" dirty="0"/>
              <a:t>Aktiviteter i 2018 og økonomi på  kort og langt sigt:</a:t>
            </a:r>
            <a:br>
              <a:rPr lang="da-DK" dirty="0"/>
            </a:br>
            <a:r>
              <a:rPr lang="da-DK" dirty="0"/>
              <a:t/>
            </a:r>
            <a:br>
              <a:rPr lang="da-DK" dirty="0"/>
            </a:br>
            <a:r>
              <a:rPr lang="da-DK" sz="1600" dirty="0"/>
              <a:t>En lang række af møder, mails og forhandlinger med primært kommunen</a:t>
            </a:r>
            <a:br>
              <a:rPr lang="da-DK" sz="1600" dirty="0"/>
            </a:br>
            <a:r>
              <a:rPr lang="da-DK" sz="1600" dirty="0"/>
              <a:t/>
            </a:r>
            <a:br>
              <a:rPr lang="da-DK" sz="1600" dirty="0"/>
            </a:br>
            <a:r>
              <a:rPr lang="da-DK" sz="1600" dirty="0"/>
              <a:t>Færdiggørelse af tegninger og planer</a:t>
            </a:r>
            <a:br>
              <a:rPr lang="da-DK" sz="1600" dirty="0"/>
            </a:br>
            <a:r>
              <a:rPr lang="da-DK" sz="1600" dirty="0"/>
              <a:t/>
            </a:r>
            <a:br>
              <a:rPr lang="da-DK" sz="1600" dirty="0"/>
            </a:br>
            <a:r>
              <a:rPr lang="da-DK" sz="1600" dirty="0"/>
              <a:t>Opstart af samarbejde med arkitekt og fundrasier.dk </a:t>
            </a:r>
            <a:br>
              <a:rPr lang="da-DK" sz="1600" dirty="0"/>
            </a:br>
            <a:r>
              <a:rPr lang="da-DK" sz="1600" dirty="0"/>
              <a:t/>
            </a:r>
            <a:br>
              <a:rPr lang="da-DK" sz="1600" dirty="0"/>
            </a:br>
            <a:r>
              <a:rPr lang="da-DK" sz="1600" dirty="0"/>
              <a:t>Vi er nu egentlig byggeklar, mangler lige tilbud og byggetilladelse</a:t>
            </a:r>
            <a:br>
              <a:rPr lang="da-DK" sz="1600" dirty="0"/>
            </a:br>
            <a:r>
              <a:rPr lang="da-DK" sz="1600" dirty="0"/>
              <a:t/>
            </a:r>
            <a:br>
              <a:rPr lang="da-DK" sz="1600" dirty="0"/>
            </a:br>
            <a:r>
              <a:rPr lang="da-DK" sz="1600" dirty="0"/>
              <a:t>Og Økonomien</a:t>
            </a:r>
            <a:br>
              <a:rPr lang="da-DK" sz="1600" dirty="0"/>
            </a:br>
            <a:r>
              <a:rPr lang="da-DK" sz="1600" dirty="0"/>
              <a:t/>
            </a:r>
            <a:br>
              <a:rPr lang="da-DK" sz="1600" dirty="0"/>
            </a:br>
            <a:r>
              <a:rPr lang="da-DK" sz="1600" dirty="0"/>
              <a:t>2018 bød på opbakning i ord og penge, stort og småt. </a:t>
            </a:r>
            <a:br>
              <a:rPr lang="da-DK" sz="1600" dirty="0"/>
            </a:br>
            <a:r>
              <a:rPr lang="da-DK" sz="1600" dirty="0"/>
              <a:t/>
            </a:r>
            <a:br>
              <a:rPr lang="da-DK" sz="1600" dirty="0"/>
            </a:br>
            <a:r>
              <a:rPr lang="da-DK" sz="1600" dirty="0"/>
              <a:t>Fælles </a:t>
            </a:r>
            <a:r>
              <a:rPr lang="da-DK" sz="1600" dirty="0" err="1"/>
              <a:t>fodslaw</a:t>
            </a:r>
            <a:r>
              <a:rPr lang="da-DK" sz="1600" dirty="0"/>
              <a:t> </a:t>
            </a:r>
            <a:br>
              <a:rPr lang="da-DK" sz="1600" dirty="0"/>
            </a:br>
            <a:r>
              <a:rPr lang="da-DK" sz="1600" dirty="0"/>
              <a:t/>
            </a:r>
            <a:br>
              <a:rPr lang="da-DK" sz="1600" dirty="0"/>
            </a:br>
            <a:r>
              <a:rPr lang="da-DK" sz="1600" dirty="0"/>
              <a:t>Bidrag fra Borgerforeningen, Lemming IF og Værkeriet og ikke mindst en utrolig positiv oplevelse i forbindelse med annonceaftaler og salg af kalenderen for 2019.  </a:t>
            </a:r>
            <a:endParaRPr lang="da-DK" dirty="0"/>
          </a:p>
        </p:txBody>
      </p:sp>
    </p:spTree>
    <p:extLst>
      <p:ext uri="{BB962C8B-B14F-4D97-AF65-F5344CB8AC3E}">
        <p14:creationId xmlns:p14="http://schemas.microsoft.com/office/powerpoint/2010/main" val="29570455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1E5767E-1336-4066-9990-102588DC93EB}"/>
              </a:ext>
            </a:extLst>
          </p:cNvPr>
          <p:cNvSpPr>
            <a:spLocks noGrp="1"/>
          </p:cNvSpPr>
          <p:nvPr>
            <p:ph type="title"/>
          </p:nvPr>
        </p:nvSpPr>
        <p:spPr/>
        <p:txBody>
          <a:bodyPr/>
          <a:lstStyle/>
          <a:p>
            <a:r>
              <a:rPr lang="da-DK" dirty="0">
                <a:solidFill>
                  <a:schemeClr val="tx1"/>
                </a:solidFill>
              </a:rPr>
              <a:t>Sponsorer</a:t>
            </a:r>
            <a:endParaRPr lang="en-US" dirty="0">
              <a:solidFill>
                <a:schemeClr val="tx1"/>
              </a:solidFill>
            </a:endParaRPr>
          </a:p>
        </p:txBody>
      </p:sp>
      <p:pic>
        <p:nvPicPr>
          <p:cNvPr id="6" name="Content Placeholder 5">
            <a:extLst>
              <a:ext uri="{FF2B5EF4-FFF2-40B4-BE49-F238E27FC236}">
                <a16:creationId xmlns:a16="http://schemas.microsoft.com/office/drawing/2014/main" xmlns="" id="{8EDF68A7-B4C4-44D9-8D48-69A2E5D7CB3F}"/>
              </a:ext>
            </a:extLst>
          </p:cNvPr>
          <p:cNvPicPr>
            <a:picLocks noGrp="1" noChangeAspect="1"/>
          </p:cNvPicPr>
          <p:nvPr>
            <p:ph idx="1"/>
          </p:nvPr>
        </p:nvPicPr>
        <p:blipFill>
          <a:blip r:embed="rId3"/>
          <a:stretch>
            <a:fillRect/>
          </a:stretch>
        </p:blipFill>
        <p:spPr>
          <a:xfrm>
            <a:off x="1187624" y="1124744"/>
            <a:ext cx="6696744" cy="5617481"/>
          </a:xfrm>
          <a:prstGeom prst="rect">
            <a:avLst/>
          </a:prstGeom>
        </p:spPr>
      </p:pic>
      <p:sp>
        <p:nvSpPr>
          <p:cNvPr id="5" name="Content Placeholder 4">
            <a:extLst>
              <a:ext uri="{FF2B5EF4-FFF2-40B4-BE49-F238E27FC236}">
                <a16:creationId xmlns:a16="http://schemas.microsoft.com/office/drawing/2014/main" xmlns="" id="{C5B7A419-EC4A-4B84-BA0E-AF6AC59F26BB}"/>
              </a:ext>
            </a:extLst>
          </p:cNvPr>
          <p:cNvSpPr txBox="1">
            <a:spLocks/>
          </p:cNvSpPr>
          <p:nvPr/>
        </p:nvSpPr>
        <p:spPr>
          <a:xfrm>
            <a:off x="3520003" y="88179"/>
            <a:ext cx="3024336" cy="2678756"/>
          </a:xfrm>
          <a:prstGeom prst="wedgeEllipseCallout">
            <a:avLst>
              <a:gd name="adj1" fmla="val -39977"/>
              <a:gd name="adj2" fmla="val 67472"/>
            </a:avLst>
          </a:prstGeom>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fontScale="55000" lnSpcReduction="20000"/>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2000" b="0" i="0" kern="1200">
                <a:solidFill>
                  <a:schemeClr val="lt1"/>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lt1"/>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lt1"/>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lt1"/>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lt1"/>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lt1"/>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lt1"/>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lt1"/>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lt1"/>
                </a:solidFill>
                <a:latin typeface="+mn-lt"/>
                <a:ea typeface="+mn-ea"/>
                <a:cs typeface="+mn-cs"/>
              </a:defRPr>
            </a:lvl9pPr>
          </a:lstStyle>
          <a:p>
            <a:pPr marL="137160" indent="0" algn="ctr">
              <a:buFont typeface="Wingdings 3" charset="2"/>
              <a:buNone/>
            </a:pPr>
            <a:r>
              <a:rPr lang="da-DK" sz="4000" dirty="0">
                <a:solidFill>
                  <a:schemeClr val="bg1"/>
                </a:solidFill>
                <a:latin typeface="Blackadder ITC" panose="04020505051007020D02" pitchFamily="82" charset="0"/>
              </a:rPr>
              <a:t>Tak til alle jer, der sponsorer eller køber vores kalender eller støtter projektet på andenvis!</a:t>
            </a:r>
            <a:endParaRPr lang="en-US" sz="4000" dirty="0">
              <a:solidFill>
                <a:schemeClr val="bg1"/>
              </a:solidFill>
              <a:latin typeface="Blackadder ITC" panose="04020505051007020D02" pitchFamily="82" charset="0"/>
            </a:endParaRPr>
          </a:p>
        </p:txBody>
      </p:sp>
    </p:spTree>
    <p:extLst>
      <p:ext uri="{BB962C8B-B14F-4D97-AF65-F5344CB8AC3E}">
        <p14:creationId xmlns:p14="http://schemas.microsoft.com/office/powerpoint/2010/main" val="38904565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1E5767E-1336-4066-9990-102588DC93EB}"/>
              </a:ext>
            </a:extLst>
          </p:cNvPr>
          <p:cNvSpPr>
            <a:spLocks noGrp="1"/>
          </p:cNvSpPr>
          <p:nvPr>
            <p:ph type="title"/>
          </p:nvPr>
        </p:nvSpPr>
        <p:spPr>
          <a:xfrm>
            <a:off x="467544" y="404664"/>
            <a:ext cx="7055380" cy="744034"/>
          </a:xfrm>
        </p:spPr>
        <p:txBody>
          <a:bodyPr/>
          <a:lstStyle/>
          <a:p>
            <a:r>
              <a:rPr lang="da-DK" dirty="0">
                <a:solidFill>
                  <a:schemeClr val="tx1"/>
                </a:solidFill>
              </a:rPr>
              <a:t>Finiancering dags dato </a:t>
            </a:r>
            <a:br>
              <a:rPr lang="da-DK" dirty="0">
                <a:solidFill>
                  <a:schemeClr val="tx1"/>
                </a:solidFill>
              </a:rPr>
            </a:br>
            <a:r>
              <a:rPr lang="da-DK" dirty="0">
                <a:solidFill>
                  <a:schemeClr val="tx1"/>
                </a:solidFill>
              </a:rPr>
              <a:t/>
            </a:r>
            <a:br>
              <a:rPr lang="da-DK" dirty="0">
                <a:solidFill>
                  <a:schemeClr val="tx1"/>
                </a:solidFill>
              </a:rPr>
            </a:br>
            <a:endParaRPr lang="en-US" dirty="0">
              <a:solidFill>
                <a:srgbClr val="FF0000"/>
              </a:solidFill>
            </a:endParaRPr>
          </a:p>
        </p:txBody>
      </p:sp>
      <p:pic>
        <p:nvPicPr>
          <p:cNvPr id="3" name="Picture 2">
            <a:extLst>
              <a:ext uri="{FF2B5EF4-FFF2-40B4-BE49-F238E27FC236}">
                <a16:creationId xmlns:a16="http://schemas.microsoft.com/office/drawing/2014/main" xmlns="" id="{D2F51CCA-33F0-4FF5-9E2B-DE06DA6E673E}"/>
              </a:ext>
            </a:extLst>
          </p:cNvPr>
          <p:cNvPicPr>
            <a:picLocks noChangeAspect="1"/>
          </p:cNvPicPr>
          <p:nvPr/>
        </p:nvPicPr>
        <p:blipFill>
          <a:blip r:embed="rId3"/>
          <a:stretch>
            <a:fillRect/>
          </a:stretch>
        </p:blipFill>
        <p:spPr>
          <a:xfrm>
            <a:off x="3419872" y="1196752"/>
            <a:ext cx="4211824" cy="5301208"/>
          </a:xfrm>
          <a:prstGeom prst="rect">
            <a:avLst/>
          </a:prstGeom>
        </p:spPr>
      </p:pic>
    </p:spTree>
    <p:extLst>
      <p:ext uri="{BB962C8B-B14F-4D97-AF65-F5344CB8AC3E}">
        <p14:creationId xmlns:p14="http://schemas.microsoft.com/office/powerpoint/2010/main" val="38520414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1E5767E-1336-4066-9990-102588DC93EB}"/>
              </a:ext>
            </a:extLst>
          </p:cNvPr>
          <p:cNvSpPr>
            <a:spLocks noGrp="1"/>
          </p:cNvSpPr>
          <p:nvPr>
            <p:ph type="title"/>
          </p:nvPr>
        </p:nvSpPr>
        <p:spPr>
          <a:xfrm>
            <a:off x="484710" y="452718"/>
            <a:ext cx="7055380" cy="744034"/>
          </a:xfrm>
        </p:spPr>
        <p:txBody>
          <a:bodyPr/>
          <a:lstStyle/>
          <a:p>
            <a:r>
              <a:rPr lang="da-DK" dirty="0">
                <a:solidFill>
                  <a:schemeClr val="tx1"/>
                </a:solidFill>
              </a:rPr>
              <a:t>Etableringspris</a:t>
            </a:r>
            <a:endParaRPr lang="en-US" dirty="0">
              <a:solidFill>
                <a:schemeClr val="tx1"/>
              </a:solidFill>
            </a:endParaRPr>
          </a:p>
        </p:txBody>
      </p:sp>
      <p:graphicFrame>
        <p:nvGraphicFramePr>
          <p:cNvPr id="6" name="Content Placeholder 5">
            <a:extLst>
              <a:ext uri="{FF2B5EF4-FFF2-40B4-BE49-F238E27FC236}">
                <a16:creationId xmlns:a16="http://schemas.microsoft.com/office/drawing/2014/main" xmlns="" id="{FC4F3B87-E06E-4CF2-A50A-833C2FC34DAA}"/>
              </a:ext>
            </a:extLst>
          </p:cNvPr>
          <p:cNvGraphicFramePr>
            <a:graphicFrameLocks noGrp="1"/>
          </p:cNvGraphicFramePr>
          <p:nvPr>
            <p:ph idx="1"/>
            <p:extLst>
              <p:ext uri="{D42A27DB-BD31-4B8C-83A1-F6EECF244321}">
                <p14:modId xmlns:p14="http://schemas.microsoft.com/office/powerpoint/2010/main" val="1590690471"/>
              </p:ext>
            </p:extLst>
          </p:nvPr>
        </p:nvGraphicFramePr>
        <p:xfrm>
          <a:off x="827584" y="1340768"/>
          <a:ext cx="7272808" cy="5328578"/>
        </p:xfrm>
        <a:graphic>
          <a:graphicData uri="http://schemas.openxmlformats.org/drawingml/2006/table">
            <a:tbl>
              <a:tblPr>
                <a:tableStyleId>{5C22544A-7EE6-4342-B048-85BDC9FD1C3A}</a:tableStyleId>
              </a:tblPr>
              <a:tblGrid>
                <a:gridCol w="4298049">
                  <a:extLst>
                    <a:ext uri="{9D8B030D-6E8A-4147-A177-3AD203B41FA5}">
                      <a16:colId xmlns:a16="http://schemas.microsoft.com/office/drawing/2014/main" xmlns="" val="2713243679"/>
                    </a:ext>
                  </a:extLst>
                </a:gridCol>
                <a:gridCol w="624593">
                  <a:extLst>
                    <a:ext uri="{9D8B030D-6E8A-4147-A177-3AD203B41FA5}">
                      <a16:colId xmlns:a16="http://schemas.microsoft.com/office/drawing/2014/main" xmlns="" val="290730676"/>
                    </a:ext>
                  </a:extLst>
                </a:gridCol>
                <a:gridCol w="889252">
                  <a:extLst>
                    <a:ext uri="{9D8B030D-6E8A-4147-A177-3AD203B41FA5}">
                      <a16:colId xmlns:a16="http://schemas.microsoft.com/office/drawing/2014/main" xmlns="" val="2454519637"/>
                    </a:ext>
                  </a:extLst>
                </a:gridCol>
                <a:gridCol w="582248">
                  <a:extLst>
                    <a:ext uri="{9D8B030D-6E8A-4147-A177-3AD203B41FA5}">
                      <a16:colId xmlns:a16="http://schemas.microsoft.com/office/drawing/2014/main" xmlns="" val="785015900"/>
                    </a:ext>
                  </a:extLst>
                </a:gridCol>
                <a:gridCol w="878666">
                  <a:extLst>
                    <a:ext uri="{9D8B030D-6E8A-4147-A177-3AD203B41FA5}">
                      <a16:colId xmlns:a16="http://schemas.microsoft.com/office/drawing/2014/main" xmlns="" val="1971633433"/>
                    </a:ext>
                  </a:extLst>
                </a:gridCol>
              </a:tblGrid>
              <a:tr h="122198">
                <a:tc>
                  <a:txBody>
                    <a:bodyPr/>
                    <a:lstStyle/>
                    <a:p>
                      <a:pPr algn="l" fontAlgn="t"/>
                      <a:r>
                        <a:rPr lang="en-US" sz="600" u="none" strike="noStrike">
                          <a:effectLst/>
                        </a:rPr>
                        <a:t> </a:t>
                      </a:r>
                      <a:endParaRPr lang="en-US" sz="600" b="1" i="0" u="none" strike="noStrike">
                        <a:solidFill>
                          <a:srgbClr val="000000"/>
                        </a:solidFill>
                        <a:effectLst/>
                        <a:latin typeface="Calibri" panose="020F0502020204030204" pitchFamily="34" charset="0"/>
                      </a:endParaRPr>
                    </a:p>
                  </a:txBody>
                  <a:tcPr marL="4015" marR="4015" marT="4015" marB="0"/>
                </a:tc>
                <a:tc>
                  <a:txBody>
                    <a:bodyPr/>
                    <a:lstStyle/>
                    <a:p>
                      <a:pPr algn="ctr" fontAlgn="b"/>
                      <a:r>
                        <a:rPr lang="en-US" sz="600" u="none" strike="noStrike">
                          <a:effectLst/>
                        </a:rPr>
                        <a:t>Antal m²</a:t>
                      </a:r>
                      <a:endParaRPr lang="en-US" sz="600" b="0" i="0" u="none" strike="noStrike">
                        <a:solidFill>
                          <a:srgbClr val="000000"/>
                        </a:solidFill>
                        <a:effectLst/>
                        <a:latin typeface="Calibri" panose="020F0502020204030204" pitchFamily="34" charset="0"/>
                      </a:endParaRPr>
                    </a:p>
                  </a:txBody>
                  <a:tcPr marL="4015" marR="4015" marT="4015" marB="0" anchor="b"/>
                </a:tc>
                <a:tc>
                  <a:txBody>
                    <a:bodyPr/>
                    <a:lstStyle/>
                    <a:p>
                      <a:pPr algn="ctr" fontAlgn="b"/>
                      <a:r>
                        <a:rPr lang="en-US" sz="600" u="none" strike="noStrike">
                          <a:effectLst/>
                        </a:rPr>
                        <a:t>Pris pr enhed</a:t>
                      </a:r>
                      <a:endParaRPr lang="en-US" sz="600" b="0" i="0" u="none" strike="noStrike">
                        <a:solidFill>
                          <a:srgbClr val="000000"/>
                        </a:solidFill>
                        <a:effectLst/>
                        <a:latin typeface="Calibri" panose="020F0502020204030204" pitchFamily="34" charset="0"/>
                      </a:endParaRPr>
                    </a:p>
                  </a:txBody>
                  <a:tcPr marL="4015" marR="4015" marT="4015" marB="0" anchor="b"/>
                </a:tc>
                <a:tc>
                  <a:txBody>
                    <a:bodyPr/>
                    <a:lstStyle/>
                    <a:p>
                      <a:pPr algn="ctr" fontAlgn="b"/>
                      <a:r>
                        <a:rPr lang="en-US" sz="600" u="none" strike="noStrike">
                          <a:effectLst/>
                        </a:rPr>
                        <a:t>Enhed</a:t>
                      </a:r>
                      <a:endParaRPr lang="en-US" sz="600" b="0" i="0" u="none" strike="noStrike">
                        <a:solidFill>
                          <a:srgbClr val="000000"/>
                        </a:solidFill>
                        <a:effectLst/>
                        <a:latin typeface="Calibri" panose="020F0502020204030204" pitchFamily="34" charset="0"/>
                      </a:endParaRPr>
                    </a:p>
                  </a:txBody>
                  <a:tcPr marL="4015" marR="4015" marT="4015" marB="0" anchor="b"/>
                </a:tc>
                <a:tc>
                  <a:txBody>
                    <a:bodyPr/>
                    <a:lstStyle/>
                    <a:p>
                      <a:pPr algn="ctr" fontAlgn="b"/>
                      <a:r>
                        <a:rPr lang="en-US" sz="600" u="none" strike="noStrike">
                          <a:effectLst/>
                        </a:rPr>
                        <a:t>Sum</a:t>
                      </a:r>
                      <a:endParaRPr lang="en-US" sz="600" b="1" i="0" u="none" strike="noStrike">
                        <a:solidFill>
                          <a:srgbClr val="000000"/>
                        </a:solidFill>
                        <a:effectLst/>
                        <a:latin typeface="Calibri" panose="020F0502020204030204" pitchFamily="34" charset="0"/>
                      </a:endParaRPr>
                    </a:p>
                  </a:txBody>
                  <a:tcPr marL="4015" marR="4015" marT="4015" marB="0" anchor="b"/>
                </a:tc>
                <a:extLst>
                  <a:ext uri="{0D108BD9-81ED-4DB2-BD59-A6C34878D82A}">
                    <a16:rowId xmlns:a16="http://schemas.microsoft.com/office/drawing/2014/main" xmlns="" val="4228007464"/>
                  </a:ext>
                </a:extLst>
              </a:tr>
              <a:tr h="147656">
                <a:tc>
                  <a:txBody>
                    <a:bodyPr/>
                    <a:lstStyle/>
                    <a:p>
                      <a:pPr algn="l" fontAlgn="b"/>
                      <a:r>
                        <a:rPr lang="en-US" sz="700" u="none" strike="noStrike">
                          <a:effectLst/>
                        </a:rPr>
                        <a:t>Pkt. 1 / Ny bygning, kultur- og sportsgulv</a:t>
                      </a:r>
                      <a:endParaRPr lang="en-US" sz="700" b="1" i="0" u="none" strike="noStrike">
                        <a:solidFill>
                          <a:srgbClr val="000000"/>
                        </a:solidFill>
                        <a:effectLst/>
                        <a:latin typeface="Calibri" panose="020F0502020204030204" pitchFamily="34" charset="0"/>
                      </a:endParaRPr>
                    </a:p>
                  </a:txBody>
                  <a:tcPr marL="4015" marR="4015" marT="4015" marB="0" anchor="b"/>
                </a:tc>
                <a:tc>
                  <a:txBody>
                    <a:bodyPr/>
                    <a:lstStyle/>
                    <a:p>
                      <a:pPr algn="r" fontAlgn="b"/>
                      <a:r>
                        <a:rPr lang="en-US" sz="600" u="none" strike="noStrike">
                          <a:effectLst/>
                        </a:rPr>
                        <a:t>662</a:t>
                      </a:r>
                      <a:endParaRPr lang="en-US" sz="600" b="1" i="0" u="none" strike="noStrike">
                        <a:solidFill>
                          <a:srgbClr val="000000"/>
                        </a:solidFill>
                        <a:effectLst/>
                        <a:latin typeface="Calibri" panose="020F0502020204030204" pitchFamily="34" charset="0"/>
                      </a:endParaRPr>
                    </a:p>
                  </a:txBody>
                  <a:tcPr marL="4015" marR="4015" marT="4015" marB="0" anchor="b"/>
                </a:tc>
                <a:tc>
                  <a:txBody>
                    <a:bodyPr/>
                    <a:lstStyle/>
                    <a:p>
                      <a:pPr algn="l" fontAlgn="b"/>
                      <a:r>
                        <a:rPr lang="en-US" sz="600" u="none" strike="noStrike">
                          <a:effectLst/>
                        </a:rPr>
                        <a:t> </a:t>
                      </a:r>
                      <a:endParaRPr lang="en-US" sz="600" b="0" i="0" u="none" strike="noStrike">
                        <a:solidFill>
                          <a:srgbClr val="000000"/>
                        </a:solidFill>
                        <a:effectLst/>
                        <a:latin typeface="Calibri" panose="020F0502020204030204" pitchFamily="34" charset="0"/>
                      </a:endParaRPr>
                    </a:p>
                  </a:txBody>
                  <a:tcPr marL="4015" marR="4015" marT="4015" marB="0" anchor="b"/>
                </a:tc>
                <a:tc>
                  <a:txBody>
                    <a:bodyPr/>
                    <a:lstStyle/>
                    <a:p>
                      <a:pPr algn="l" fontAlgn="b"/>
                      <a:r>
                        <a:rPr lang="en-US" sz="600" u="none" strike="noStrike">
                          <a:effectLst/>
                        </a:rPr>
                        <a:t> </a:t>
                      </a:r>
                      <a:endParaRPr lang="en-US" sz="600" b="0" i="0" u="none" strike="noStrike">
                        <a:solidFill>
                          <a:srgbClr val="000000"/>
                        </a:solidFill>
                        <a:effectLst/>
                        <a:latin typeface="Calibri" panose="020F0502020204030204" pitchFamily="34" charset="0"/>
                      </a:endParaRPr>
                    </a:p>
                  </a:txBody>
                  <a:tcPr marL="4015" marR="4015" marT="4015" marB="0" anchor="b"/>
                </a:tc>
                <a:tc>
                  <a:txBody>
                    <a:bodyPr/>
                    <a:lstStyle/>
                    <a:p>
                      <a:pPr algn="l" fontAlgn="b"/>
                      <a:r>
                        <a:rPr lang="en-US" sz="600" u="none" strike="noStrike">
                          <a:effectLst/>
                        </a:rPr>
                        <a:t> </a:t>
                      </a:r>
                      <a:endParaRPr lang="en-US" sz="600" b="0" i="0" u="none" strike="noStrike">
                        <a:solidFill>
                          <a:srgbClr val="000000"/>
                        </a:solidFill>
                        <a:effectLst/>
                        <a:latin typeface="Calibri" panose="020F0502020204030204" pitchFamily="34" charset="0"/>
                      </a:endParaRPr>
                    </a:p>
                  </a:txBody>
                  <a:tcPr marL="4015" marR="4015" marT="4015" marB="0" anchor="b"/>
                </a:tc>
                <a:extLst>
                  <a:ext uri="{0D108BD9-81ED-4DB2-BD59-A6C34878D82A}">
                    <a16:rowId xmlns:a16="http://schemas.microsoft.com/office/drawing/2014/main" xmlns="" val="3485307034"/>
                  </a:ext>
                </a:extLst>
              </a:tr>
              <a:tr h="127289">
                <a:tc>
                  <a:txBody>
                    <a:bodyPr/>
                    <a:lstStyle/>
                    <a:p>
                      <a:pPr algn="l" fontAlgn="t"/>
                      <a:r>
                        <a:rPr lang="en-US" sz="600" u="none" strike="noStrike">
                          <a:effectLst/>
                        </a:rPr>
                        <a:t>Varmeanlæg - </a:t>
                      </a:r>
                      <a:endParaRPr lang="en-US" sz="600" b="0" i="0" u="none" strike="noStrike">
                        <a:solidFill>
                          <a:srgbClr val="000000"/>
                        </a:solidFill>
                        <a:effectLst/>
                        <a:latin typeface="Calibri" panose="020F0502020204030204" pitchFamily="34" charset="0"/>
                      </a:endParaRPr>
                    </a:p>
                  </a:txBody>
                  <a:tcPr marL="4015" marR="4015" marT="4015" marB="0"/>
                </a:tc>
                <a:tc>
                  <a:txBody>
                    <a:bodyPr/>
                    <a:lstStyle/>
                    <a:p>
                      <a:pPr algn="r" fontAlgn="b"/>
                      <a:r>
                        <a:rPr lang="en-US" sz="600" u="none" strike="noStrike">
                          <a:effectLst/>
                        </a:rPr>
                        <a:t>662</a:t>
                      </a:r>
                      <a:endParaRPr lang="en-US" sz="600" b="0" i="0" u="none" strike="noStrike">
                        <a:solidFill>
                          <a:srgbClr val="000000"/>
                        </a:solidFill>
                        <a:effectLst/>
                        <a:latin typeface="Calibri" panose="020F0502020204030204" pitchFamily="34" charset="0"/>
                      </a:endParaRPr>
                    </a:p>
                  </a:txBody>
                  <a:tcPr marL="4015" marR="4015" marT="4015" marB="0" anchor="b"/>
                </a:tc>
                <a:tc>
                  <a:txBody>
                    <a:bodyPr/>
                    <a:lstStyle/>
                    <a:p>
                      <a:pPr algn="r" fontAlgn="b"/>
                      <a:r>
                        <a:rPr lang="en-US" sz="600" u="none" strike="noStrike">
                          <a:effectLst/>
                        </a:rPr>
                        <a:t>379.00</a:t>
                      </a:r>
                      <a:endParaRPr lang="en-US" sz="600" b="0" i="0" u="none" strike="noStrike">
                        <a:solidFill>
                          <a:srgbClr val="000000"/>
                        </a:solidFill>
                        <a:effectLst/>
                        <a:latin typeface="Calibri" panose="020F0502020204030204" pitchFamily="34" charset="0"/>
                      </a:endParaRPr>
                    </a:p>
                  </a:txBody>
                  <a:tcPr marL="4015" marR="4015" marT="4015" marB="0" anchor="b"/>
                </a:tc>
                <a:tc>
                  <a:txBody>
                    <a:bodyPr/>
                    <a:lstStyle/>
                    <a:p>
                      <a:pPr algn="l" fontAlgn="b"/>
                      <a:r>
                        <a:rPr lang="en-US" sz="600" u="none" strike="noStrike">
                          <a:effectLst/>
                        </a:rPr>
                        <a:t>m²</a:t>
                      </a:r>
                      <a:endParaRPr lang="en-US" sz="600" b="0" i="0" u="none" strike="noStrike">
                        <a:solidFill>
                          <a:srgbClr val="000000"/>
                        </a:solidFill>
                        <a:effectLst/>
                        <a:latin typeface="Calibri" panose="020F0502020204030204" pitchFamily="34" charset="0"/>
                      </a:endParaRPr>
                    </a:p>
                  </a:txBody>
                  <a:tcPr marL="4015" marR="4015" marT="4015" marB="0" anchor="b"/>
                </a:tc>
                <a:tc>
                  <a:txBody>
                    <a:bodyPr/>
                    <a:lstStyle/>
                    <a:p>
                      <a:pPr algn="r" fontAlgn="b"/>
                      <a:r>
                        <a:rPr lang="en-US" sz="600" u="none" strike="noStrike">
                          <a:effectLst/>
                        </a:rPr>
                        <a:t>250708.5</a:t>
                      </a:r>
                      <a:endParaRPr lang="en-US" sz="600" b="0" i="0" u="none" strike="noStrike">
                        <a:solidFill>
                          <a:srgbClr val="000000"/>
                        </a:solidFill>
                        <a:effectLst/>
                        <a:latin typeface="Calibri" panose="020F0502020204030204" pitchFamily="34" charset="0"/>
                      </a:endParaRPr>
                    </a:p>
                  </a:txBody>
                  <a:tcPr marL="4015" marR="4015" marT="4015" marB="0" anchor="b"/>
                </a:tc>
                <a:extLst>
                  <a:ext uri="{0D108BD9-81ED-4DB2-BD59-A6C34878D82A}">
                    <a16:rowId xmlns:a16="http://schemas.microsoft.com/office/drawing/2014/main" xmlns="" val="1890033698"/>
                  </a:ext>
                </a:extLst>
              </a:tr>
              <a:tr h="127289">
                <a:tc>
                  <a:txBody>
                    <a:bodyPr/>
                    <a:lstStyle/>
                    <a:p>
                      <a:pPr algn="l" fontAlgn="t"/>
                      <a:r>
                        <a:rPr lang="en-US" sz="600" u="none" strike="noStrike">
                          <a:effectLst/>
                        </a:rPr>
                        <a:t>Bygningsbasis, idrætshaller</a:t>
                      </a:r>
                      <a:endParaRPr lang="en-US" sz="600" b="0" i="0" u="none" strike="noStrike">
                        <a:solidFill>
                          <a:srgbClr val="000000"/>
                        </a:solidFill>
                        <a:effectLst/>
                        <a:latin typeface="Calibri" panose="020F0502020204030204" pitchFamily="34" charset="0"/>
                      </a:endParaRPr>
                    </a:p>
                  </a:txBody>
                  <a:tcPr marL="4015" marR="4015" marT="4015" marB="0"/>
                </a:tc>
                <a:tc>
                  <a:txBody>
                    <a:bodyPr/>
                    <a:lstStyle/>
                    <a:p>
                      <a:pPr algn="r" fontAlgn="b"/>
                      <a:r>
                        <a:rPr lang="en-US" sz="600" u="none" strike="noStrike">
                          <a:effectLst/>
                        </a:rPr>
                        <a:t>662</a:t>
                      </a:r>
                      <a:endParaRPr lang="en-US" sz="600" b="0" i="0" u="none" strike="noStrike">
                        <a:solidFill>
                          <a:srgbClr val="000000"/>
                        </a:solidFill>
                        <a:effectLst/>
                        <a:latin typeface="Calibri" panose="020F0502020204030204" pitchFamily="34" charset="0"/>
                      </a:endParaRPr>
                    </a:p>
                  </a:txBody>
                  <a:tcPr marL="4015" marR="4015" marT="4015" marB="0" anchor="b"/>
                </a:tc>
                <a:tc>
                  <a:txBody>
                    <a:bodyPr/>
                    <a:lstStyle/>
                    <a:p>
                      <a:pPr algn="r" fontAlgn="b"/>
                      <a:r>
                        <a:rPr lang="en-US" sz="600" u="none" strike="noStrike">
                          <a:effectLst/>
                        </a:rPr>
                        <a:t>1Æ310.00</a:t>
                      </a:r>
                      <a:endParaRPr lang="en-US" sz="600" b="0" i="0" u="none" strike="noStrike">
                        <a:solidFill>
                          <a:srgbClr val="000000"/>
                        </a:solidFill>
                        <a:effectLst/>
                        <a:latin typeface="Calibri" panose="020F0502020204030204" pitchFamily="34" charset="0"/>
                      </a:endParaRPr>
                    </a:p>
                  </a:txBody>
                  <a:tcPr marL="4015" marR="4015" marT="4015" marB="0" anchor="b"/>
                </a:tc>
                <a:tc>
                  <a:txBody>
                    <a:bodyPr/>
                    <a:lstStyle/>
                    <a:p>
                      <a:pPr algn="l" fontAlgn="b"/>
                      <a:r>
                        <a:rPr lang="en-US" sz="600" u="none" strike="noStrike">
                          <a:effectLst/>
                        </a:rPr>
                        <a:t>m²</a:t>
                      </a:r>
                      <a:endParaRPr lang="en-US" sz="600" b="0" i="0" u="none" strike="noStrike">
                        <a:solidFill>
                          <a:srgbClr val="000000"/>
                        </a:solidFill>
                        <a:effectLst/>
                        <a:latin typeface="Calibri" panose="020F0502020204030204" pitchFamily="34" charset="0"/>
                      </a:endParaRPr>
                    </a:p>
                  </a:txBody>
                  <a:tcPr marL="4015" marR="4015" marT="4015" marB="0" anchor="b"/>
                </a:tc>
                <a:tc>
                  <a:txBody>
                    <a:bodyPr/>
                    <a:lstStyle/>
                    <a:p>
                      <a:pPr algn="r" fontAlgn="b"/>
                      <a:r>
                        <a:rPr lang="en-US" sz="600" u="none" strike="noStrike">
                          <a:effectLst/>
                        </a:rPr>
                        <a:t>866565</a:t>
                      </a:r>
                      <a:endParaRPr lang="en-US" sz="600" b="0" i="0" u="none" strike="noStrike">
                        <a:solidFill>
                          <a:srgbClr val="000000"/>
                        </a:solidFill>
                        <a:effectLst/>
                        <a:latin typeface="Calibri" panose="020F0502020204030204" pitchFamily="34" charset="0"/>
                      </a:endParaRPr>
                    </a:p>
                  </a:txBody>
                  <a:tcPr marL="4015" marR="4015" marT="4015" marB="0" anchor="b"/>
                </a:tc>
                <a:extLst>
                  <a:ext uri="{0D108BD9-81ED-4DB2-BD59-A6C34878D82A}">
                    <a16:rowId xmlns:a16="http://schemas.microsoft.com/office/drawing/2014/main" xmlns="" val="285473033"/>
                  </a:ext>
                </a:extLst>
              </a:tr>
              <a:tr h="127289">
                <a:tc>
                  <a:txBody>
                    <a:bodyPr/>
                    <a:lstStyle/>
                    <a:p>
                      <a:pPr algn="l" fontAlgn="t"/>
                      <a:r>
                        <a:rPr lang="en-US" sz="600" u="none" strike="noStrike">
                          <a:effectLst/>
                        </a:rPr>
                        <a:t>Primære bygningdele, idrætshaller </a:t>
                      </a:r>
                      <a:endParaRPr lang="en-US" sz="600" b="0" i="0" u="none" strike="noStrike">
                        <a:solidFill>
                          <a:srgbClr val="000000"/>
                        </a:solidFill>
                        <a:effectLst/>
                        <a:latin typeface="Calibri" panose="020F0502020204030204" pitchFamily="34" charset="0"/>
                      </a:endParaRPr>
                    </a:p>
                  </a:txBody>
                  <a:tcPr marL="4015" marR="4015" marT="4015" marB="0"/>
                </a:tc>
                <a:tc>
                  <a:txBody>
                    <a:bodyPr/>
                    <a:lstStyle/>
                    <a:p>
                      <a:pPr algn="r" fontAlgn="b"/>
                      <a:r>
                        <a:rPr lang="en-US" sz="600" u="none" strike="noStrike">
                          <a:effectLst/>
                        </a:rPr>
                        <a:t>662</a:t>
                      </a:r>
                      <a:endParaRPr lang="en-US" sz="600" b="0" i="0" u="none" strike="noStrike">
                        <a:solidFill>
                          <a:srgbClr val="000000"/>
                        </a:solidFill>
                        <a:effectLst/>
                        <a:latin typeface="Calibri" panose="020F0502020204030204" pitchFamily="34" charset="0"/>
                      </a:endParaRPr>
                    </a:p>
                  </a:txBody>
                  <a:tcPr marL="4015" marR="4015" marT="4015" marB="0" anchor="b"/>
                </a:tc>
                <a:tc>
                  <a:txBody>
                    <a:bodyPr/>
                    <a:lstStyle/>
                    <a:p>
                      <a:pPr algn="r" fontAlgn="b"/>
                      <a:r>
                        <a:rPr lang="en-US" sz="600" u="none" strike="noStrike">
                          <a:effectLst/>
                        </a:rPr>
                        <a:t>3Æ390.00</a:t>
                      </a:r>
                      <a:endParaRPr lang="en-US" sz="600" b="0" i="0" u="none" strike="noStrike">
                        <a:solidFill>
                          <a:srgbClr val="000000"/>
                        </a:solidFill>
                        <a:effectLst/>
                        <a:latin typeface="Calibri" panose="020F0502020204030204" pitchFamily="34" charset="0"/>
                      </a:endParaRPr>
                    </a:p>
                  </a:txBody>
                  <a:tcPr marL="4015" marR="4015" marT="4015" marB="0" anchor="b"/>
                </a:tc>
                <a:tc>
                  <a:txBody>
                    <a:bodyPr/>
                    <a:lstStyle/>
                    <a:p>
                      <a:pPr algn="l" fontAlgn="b"/>
                      <a:r>
                        <a:rPr lang="en-US" sz="600" u="none" strike="noStrike">
                          <a:effectLst/>
                        </a:rPr>
                        <a:t>m²</a:t>
                      </a:r>
                      <a:endParaRPr lang="en-US" sz="600" b="0" i="0" u="none" strike="noStrike">
                        <a:solidFill>
                          <a:srgbClr val="000000"/>
                        </a:solidFill>
                        <a:effectLst/>
                        <a:latin typeface="Calibri" panose="020F0502020204030204" pitchFamily="34" charset="0"/>
                      </a:endParaRPr>
                    </a:p>
                  </a:txBody>
                  <a:tcPr marL="4015" marR="4015" marT="4015" marB="0" anchor="b"/>
                </a:tc>
                <a:tc>
                  <a:txBody>
                    <a:bodyPr/>
                    <a:lstStyle/>
                    <a:p>
                      <a:pPr algn="r" fontAlgn="b"/>
                      <a:r>
                        <a:rPr lang="en-US" sz="600" u="none" strike="noStrike">
                          <a:effectLst/>
                        </a:rPr>
                        <a:t>2242485</a:t>
                      </a:r>
                      <a:endParaRPr lang="en-US" sz="600" b="0" i="0" u="none" strike="noStrike">
                        <a:solidFill>
                          <a:srgbClr val="000000"/>
                        </a:solidFill>
                        <a:effectLst/>
                        <a:latin typeface="Calibri" panose="020F0502020204030204" pitchFamily="34" charset="0"/>
                      </a:endParaRPr>
                    </a:p>
                  </a:txBody>
                  <a:tcPr marL="4015" marR="4015" marT="4015" marB="0" anchor="b"/>
                </a:tc>
                <a:extLst>
                  <a:ext uri="{0D108BD9-81ED-4DB2-BD59-A6C34878D82A}">
                    <a16:rowId xmlns:a16="http://schemas.microsoft.com/office/drawing/2014/main" xmlns="" val="2857371611"/>
                  </a:ext>
                </a:extLst>
              </a:tr>
              <a:tr h="127289">
                <a:tc>
                  <a:txBody>
                    <a:bodyPr/>
                    <a:lstStyle/>
                    <a:p>
                      <a:pPr algn="l" fontAlgn="t"/>
                      <a:r>
                        <a:rPr lang="en-US" sz="600" u="none" strike="noStrike">
                          <a:effectLst/>
                        </a:rPr>
                        <a:t>Komplettering, idrætshaller</a:t>
                      </a:r>
                      <a:endParaRPr lang="en-US" sz="600" b="0" i="0" u="none" strike="noStrike">
                        <a:solidFill>
                          <a:srgbClr val="000000"/>
                        </a:solidFill>
                        <a:effectLst/>
                        <a:latin typeface="Calibri" panose="020F0502020204030204" pitchFamily="34" charset="0"/>
                      </a:endParaRPr>
                    </a:p>
                  </a:txBody>
                  <a:tcPr marL="4015" marR="4015" marT="4015" marB="0"/>
                </a:tc>
                <a:tc>
                  <a:txBody>
                    <a:bodyPr/>
                    <a:lstStyle/>
                    <a:p>
                      <a:pPr algn="r" fontAlgn="b"/>
                      <a:r>
                        <a:rPr lang="en-US" sz="600" u="none" strike="noStrike">
                          <a:effectLst/>
                        </a:rPr>
                        <a:t>662</a:t>
                      </a:r>
                      <a:endParaRPr lang="en-US" sz="600" b="0" i="0" u="none" strike="noStrike">
                        <a:solidFill>
                          <a:srgbClr val="000000"/>
                        </a:solidFill>
                        <a:effectLst/>
                        <a:latin typeface="Calibri" panose="020F0502020204030204" pitchFamily="34" charset="0"/>
                      </a:endParaRPr>
                    </a:p>
                  </a:txBody>
                  <a:tcPr marL="4015" marR="4015" marT="4015" marB="0" anchor="b"/>
                </a:tc>
                <a:tc>
                  <a:txBody>
                    <a:bodyPr/>
                    <a:lstStyle/>
                    <a:p>
                      <a:pPr algn="r" fontAlgn="b"/>
                      <a:r>
                        <a:rPr lang="en-US" sz="600" u="none" strike="noStrike">
                          <a:effectLst/>
                        </a:rPr>
                        <a:t>1Æ840.00</a:t>
                      </a:r>
                      <a:endParaRPr lang="en-US" sz="600" b="0" i="0" u="none" strike="noStrike">
                        <a:solidFill>
                          <a:srgbClr val="000000"/>
                        </a:solidFill>
                        <a:effectLst/>
                        <a:latin typeface="Calibri" panose="020F0502020204030204" pitchFamily="34" charset="0"/>
                      </a:endParaRPr>
                    </a:p>
                  </a:txBody>
                  <a:tcPr marL="4015" marR="4015" marT="4015" marB="0" anchor="b"/>
                </a:tc>
                <a:tc>
                  <a:txBody>
                    <a:bodyPr/>
                    <a:lstStyle/>
                    <a:p>
                      <a:pPr algn="l" fontAlgn="b"/>
                      <a:r>
                        <a:rPr lang="en-US" sz="600" u="none" strike="noStrike">
                          <a:effectLst/>
                        </a:rPr>
                        <a:t>m²</a:t>
                      </a:r>
                      <a:endParaRPr lang="en-US" sz="600" b="0" i="0" u="none" strike="noStrike">
                        <a:solidFill>
                          <a:srgbClr val="000000"/>
                        </a:solidFill>
                        <a:effectLst/>
                        <a:latin typeface="Calibri" panose="020F0502020204030204" pitchFamily="34" charset="0"/>
                      </a:endParaRPr>
                    </a:p>
                  </a:txBody>
                  <a:tcPr marL="4015" marR="4015" marT="4015" marB="0" anchor="b"/>
                </a:tc>
                <a:tc>
                  <a:txBody>
                    <a:bodyPr/>
                    <a:lstStyle/>
                    <a:p>
                      <a:pPr algn="r" fontAlgn="b"/>
                      <a:r>
                        <a:rPr lang="en-US" sz="600" u="none" strike="noStrike">
                          <a:effectLst/>
                        </a:rPr>
                        <a:t>1217160</a:t>
                      </a:r>
                      <a:endParaRPr lang="en-US" sz="600" b="0" i="0" u="none" strike="noStrike">
                        <a:solidFill>
                          <a:srgbClr val="000000"/>
                        </a:solidFill>
                        <a:effectLst/>
                        <a:latin typeface="Calibri" panose="020F0502020204030204" pitchFamily="34" charset="0"/>
                      </a:endParaRPr>
                    </a:p>
                  </a:txBody>
                  <a:tcPr marL="4015" marR="4015" marT="4015" marB="0" anchor="b"/>
                </a:tc>
                <a:extLst>
                  <a:ext uri="{0D108BD9-81ED-4DB2-BD59-A6C34878D82A}">
                    <a16:rowId xmlns:a16="http://schemas.microsoft.com/office/drawing/2014/main" xmlns="" val="4155321447"/>
                  </a:ext>
                </a:extLst>
              </a:tr>
              <a:tr h="127289">
                <a:tc>
                  <a:txBody>
                    <a:bodyPr/>
                    <a:lstStyle/>
                    <a:p>
                      <a:pPr algn="l" fontAlgn="t"/>
                      <a:r>
                        <a:rPr lang="en-US" sz="600" u="none" strike="noStrike">
                          <a:effectLst/>
                        </a:rPr>
                        <a:t>Overflader, idrætshaller</a:t>
                      </a:r>
                      <a:endParaRPr lang="en-US" sz="600" b="0" i="0" u="none" strike="noStrike">
                        <a:solidFill>
                          <a:srgbClr val="000000"/>
                        </a:solidFill>
                        <a:effectLst/>
                        <a:latin typeface="Calibri" panose="020F0502020204030204" pitchFamily="34" charset="0"/>
                      </a:endParaRPr>
                    </a:p>
                  </a:txBody>
                  <a:tcPr marL="4015" marR="4015" marT="4015" marB="0"/>
                </a:tc>
                <a:tc>
                  <a:txBody>
                    <a:bodyPr/>
                    <a:lstStyle/>
                    <a:p>
                      <a:pPr algn="r" fontAlgn="b"/>
                      <a:r>
                        <a:rPr lang="en-US" sz="600" u="none" strike="noStrike">
                          <a:effectLst/>
                        </a:rPr>
                        <a:t>662</a:t>
                      </a:r>
                      <a:endParaRPr lang="en-US" sz="600" b="0" i="0" u="none" strike="noStrike">
                        <a:solidFill>
                          <a:srgbClr val="000000"/>
                        </a:solidFill>
                        <a:effectLst/>
                        <a:latin typeface="Calibri" panose="020F0502020204030204" pitchFamily="34" charset="0"/>
                      </a:endParaRPr>
                    </a:p>
                  </a:txBody>
                  <a:tcPr marL="4015" marR="4015" marT="4015" marB="0" anchor="b"/>
                </a:tc>
                <a:tc>
                  <a:txBody>
                    <a:bodyPr/>
                    <a:lstStyle/>
                    <a:p>
                      <a:pPr algn="r" fontAlgn="b"/>
                      <a:r>
                        <a:rPr lang="en-US" sz="600" u="none" strike="noStrike">
                          <a:effectLst/>
                        </a:rPr>
                        <a:t>2Æ497.00</a:t>
                      </a:r>
                      <a:endParaRPr lang="en-US" sz="600" b="0" i="0" u="none" strike="noStrike">
                        <a:solidFill>
                          <a:srgbClr val="000000"/>
                        </a:solidFill>
                        <a:effectLst/>
                        <a:latin typeface="Calibri" panose="020F0502020204030204" pitchFamily="34" charset="0"/>
                      </a:endParaRPr>
                    </a:p>
                  </a:txBody>
                  <a:tcPr marL="4015" marR="4015" marT="4015" marB="0" anchor="b"/>
                </a:tc>
                <a:tc>
                  <a:txBody>
                    <a:bodyPr/>
                    <a:lstStyle/>
                    <a:p>
                      <a:pPr algn="l" fontAlgn="b"/>
                      <a:r>
                        <a:rPr lang="en-US" sz="600" u="none" strike="noStrike">
                          <a:effectLst/>
                        </a:rPr>
                        <a:t>m²</a:t>
                      </a:r>
                      <a:endParaRPr lang="en-US" sz="600" b="0" i="0" u="none" strike="noStrike">
                        <a:solidFill>
                          <a:srgbClr val="000000"/>
                        </a:solidFill>
                        <a:effectLst/>
                        <a:latin typeface="Calibri" panose="020F0502020204030204" pitchFamily="34" charset="0"/>
                      </a:endParaRPr>
                    </a:p>
                  </a:txBody>
                  <a:tcPr marL="4015" marR="4015" marT="4015" marB="0" anchor="b"/>
                </a:tc>
                <a:tc>
                  <a:txBody>
                    <a:bodyPr/>
                    <a:lstStyle/>
                    <a:p>
                      <a:pPr algn="r" fontAlgn="b"/>
                      <a:r>
                        <a:rPr lang="en-US" sz="600" u="none" strike="noStrike">
                          <a:effectLst/>
                        </a:rPr>
                        <a:t>1651765.5</a:t>
                      </a:r>
                      <a:endParaRPr lang="en-US" sz="600" b="0" i="0" u="none" strike="noStrike">
                        <a:solidFill>
                          <a:srgbClr val="000000"/>
                        </a:solidFill>
                        <a:effectLst/>
                        <a:latin typeface="Calibri" panose="020F0502020204030204" pitchFamily="34" charset="0"/>
                      </a:endParaRPr>
                    </a:p>
                  </a:txBody>
                  <a:tcPr marL="4015" marR="4015" marT="4015" marB="0" anchor="b"/>
                </a:tc>
                <a:extLst>
                  <a:ext uri="{0D108BD9-81ED-4DB2-BD59-A6C34878D82A}">
                    <a16:rowId xmlns:a16="http://schemas.microsoft.com/office/drawing/2014/main" xmlns="" val="2074309517"/>
                  </a:ext>
                </a:extLst>
              </a:tr>
              <a:tr h="127289">
                <a:tc>
                  <a:txBody>
                    <a:bodyPr/>
                    <a:lstStyle/>
                    <a:p>
                      <a:pPr algn="l" fontAlgn="t"/>
                      <a:r>
                        <a:rPr lang="en-US" sz="600" u="none" strike="noStrike">
                          <a:effectLst/>
                        </a:rPr>
                        <a:t>Spildevandsinstallationer, idrætshaller</a:t>
                      </a:r>
                      <a:endParaRPr lang="en-US" sz="600" b="0" i="0" u="none" strike="noStrike">
                        <a:solidFill>
                          <a:srgbClr val="000000"/>
                        </a:solidFill>
                        <a:effectLst/>
                        <a:latin typeface="Calibri" panose="020F0502020204030204" pitchFamily="34" charset="0"/>
                      </a:endParaRPr>
                    </a:p>
                  </a:txBody>
                  <a:tcPr marL="4015" marR="4015" marT="4015" marB="0"/>
                </a:tc>
                <a:tc>
                  <a:txBody>
                    <a:bodyPr/>
                    <a:lstStyle/>
                    <a:p>
                      <a:pPr algn="r" fontAlgn="b"/>
                      <a:r>
                        <a:rPr lang="en-US" sz="600" u="none" strike="noStrike">
                          <a:effectLst/>
                        </a:rPr>
                        <a:t>662</a:t>
                      </a:r>
                      <a:endParaRPr lang="en-US" sz="600" b="0" i="0" u="none" strike="noStrike">
                        <a:solidFill>
                          <a:srgbClr val="000000"/>
                        </a:solidFill>
                        <a:effectLst/>
                        <a:latin typeface="Calibri" panose="020F0502020204030204" pitchFamily="34" charset="0"/>
                      </a:endParaRPr>
                    </a:p>
                  </a:txBody>
                  <a:tcPr marL="4015" marR="4015" marT="4015" marB="0" anchor="b"/>
                </a:tc>
                <a:tc>
                  <a:txBody>
                    <a:bodyPr/>
                    <a:lstStyle/>
                    <a:p>
                      <a:pPr algn="r" fontAlgn="b"/>
                      <a:r>
                        <a:rPr lang="en-US" sz="600" u="none" strike="noStrike">
                          <a:effectLst/>
                        </a:rPr>
                        <a:t>78.00</a:t>
                      </a:r>
                      <a:endParaRPr lang="en-US" sz="600" b="0" i="0" u="none" strike="noStrike">
                        <a:solidFill>
                          <a:srgbClr val="000000"/>
                        </a:solidFill>
                        <a:effectLst/>
                        <a:latin typeface="Calibri" panose="020F0502020204030204" pitchFamily="34" charset="0"/>
                      </a:endParaRPr>
                    </a:p>
                  </a:txBody>
                  <a:tcPr marL="4015" marR="4015" marT="4015" marB="0" anchor="b"/>
                </a:tc>
                <a:tc>
                  <a:txBody>
                    <a:bodyPr/>
                    <a:lstStyle/>
                    <a:p>
                      <a:pPr algn="l" fontAlgn="b"/>
                      <a:r>
                        <a:rPr lang="en-US" sz="600" u="none" strike="noStrike">
                          <a:effectLst/>
                        </a:rPr>
                        <a:t>m²</a:t>
                      </a:r>
                      <a:endParaRPr lang="en-US" sz="600" b="0" i="0" u="none" strike="noStrike">
                        <a:solidFill>
                          <a:srgbClr val="000000"/>
                        </a:solidFill>
                        <a:effectLst/>
                        <a:latin typeface="Calibri" panose="020F0502020204030204" pitchFamily="34" charset="0"/>
                      </a:endParaRPr>
                    </a:p>
                  </a:txBody>
                  <a:tcPr marL="4015" marR="4015" marT="4015" marB="0" anchor="b"/>
                </a:tc>
                <a:tc>
                  <a:txBody>
                    <a:bodyPr/>
                    <a:lstStyle/>
                    <a:p>
                      <a:pPr algn="r" fontAlgn="b"/>
                      <a:r>
                        <a:rPr lang="en-US" sz="600" u="none" strike="noStrike">
                          <a:effectLst/>
                        </a:rPr>
                        <a:t>51597</a:t>
                      </a:r>
                      <a:endParaRPr lang="en-US" sz="600" b="0" i="0" u="none" strike="noStrike">
                        <a:solidFill>
                          <a:srgbClr val="000000"/>
                        </a:solidFill>
                        <a:effectLst/>
                        <a:latin typeface="Calibri" panose="020F0502020204030204" pitchFamily="34" charset="0"/>
                      </a:endParaRPr>
                    </a:p>
                  </a:txBody>
                  <a:tcPr marL="4015" marR="4015" marT="4015" marB="0" anchor="b"/>
                </a:tc>
                <a:extLst>
                  <a:ext uri="{0D108BD9-81ED-4DB2-BD59-A6C34878D82A}">
                    <a16:rowId xmlns:a16="http://schemas.microsoft.com/office/drawing/2014/main" xmlns="" val="472934442"/>
                  </a:ext>
                </a:extLst>
              </a:tr>
              <a:tr h="127289">
                <a:tc>
                  <a:txBody>
                    <a:bodyPr/>
                    <a:lstStyle/>
                    <a:p>
                      <a:pPr algn="l" fontAlgn="t"/>
                      <a:r>
                        <a:rPr lang="en-US" sz="600" u="none" strike="noStrike">
                          <a:effectLst/>
                        </a:rPr>
                        <a:t>Sanitet, idrætshaller</a:t>
                      </a:r>
                      <a:endParaRPr lang="en-US" sz="600" b="0" i="0" u="none" strike="noStrike">
                        <a:solidFill>
                          <a:srgbClr val="000000"/>
                        </a:solidFill>
                        <a:effectLst/>
                        <a:latin typeface="Calibri" panose="020F0502020204030204" pitchFamily="34" charset="0"/>
                      </a:endParaRPr>
                    </a:p>
                  </a:txBody>
                  <a:tcPr marL="4015" marR="4015" marT="4015" marB="0"/>
                </a:tc>
                <a:tc>
                  <a:txBody>
                    <a:bodyPr/>
                    <a:lstStyle/>
                    <a:p>
                      <a:pPr algn="r" fontAlgn="b"/>
                      <a:r>
                        <a:rPr lang="en-US" sz="600" u="none" strike="noStrike">
                          <a:effectLst/>
                        </a:rPr>
                        <a:t>662</a:t>
                      </a:r>
                      <a:endParaRPr lang="en-US" sz="600" b="0" i="0" u="none" strike="noStrike">
                        <a:solidFill>
                          <a:srgbClr val="000000"/>
                        </a:solidFill>
                        <a:effectLst/>
                        <a:latin typeface="Calibri" panose="020F0502020204030204" pitchFamily="34" charset="0"/>
                      </a:endParaRPr>
                    </a:p>
                  </a:txBody>
                  <a:tcPr marL="4015" marR="4015" marT="4015" marB="0" anchor="b"/>
                </a:tc>
                <a:tc>
                  <a:txBody>
                    <a:bodyPr/>
                    <a:lstStyle/>
                    <a:p>
                      <a:pPr algn="r" fontAlgn="b"/>
                      <a:r>
                        <a:rPr lang="en-US" sz="600" u="none" strike="noStrike">
                          <a:effectLst/>
                        </a:rPr>
                        <a:t>117.00</a:t>
                      </a:r>
                      <a:endParaRPr lang="en-US" sz="600" b="0" i="0" u="none" strike="noStrike">
                        <a:solidFill>
                          <a:srgbClr val="000000"/>
                        </a:solidFill>
                        <a:effectLst/>
                        <a:latin typeface="Calibri" panose="020F0502020204030204" pitchFamily="34" charset="0"/>
                      </a:endParaRPr>
                    </a:p>
                  </a:txBody>
                  <a:tcPr marL="4015" marR="4015" marT="4015" marB="0" anchor="b"/>
                </a:tc>
                <a:tc>
                  <a:txBody>
                    <a:bodyPr/>
                    <a:lstStyle/>
                    <a:p>
                      <a:pPr algn="l" fontAlgn="b"/>
                      <a:r>
                        <a:rPr lang="en-US" sz="600" u="none" strike="noStrike">
                          <a:effectLst/>
                        </a:rPr>
                        <a:t>m²</a:t>
                      </a:r>
                      <a:endParaRPr lang="en-US" sz="600" b="0" i="0" u="none" strike="noStrike">
                        <a:solidFill>
                          <a:srgbClr val="000000"/>
                        </a:solidFill>
                        <a:effectLst/>
                        <a:latin typeface="Calibri" panose="020F0502020204030204" pitchFamily="34" charset="0"/>
                      </a:endParaRPr>
                    </a:p>
                  </a:txBody>
                  <a:tcPr marL="4015" marR="4015" marT="4015" marB="0" anchor="b"/>
                </a:tc>
                <a:tc>
                  <a:txBody>
                    <a:bodyPr/>
                    <a:lstStyle/>
                    <a:p>
                      <a:pPr algn="r" fontAlgn="b"/>
                      <a:r>
                        <a:rPr lang="en-US" sz="600" u="none" strike="noStrike">
                          <a:effectLst/>
                        </a:rPr>
                        <a:t>77395.5</a:t>
                      </a:r>
                      <a:endParaRPr lang="en-US" sz="600" b="0" i="0" u="none" strike="noStrike">
                        <a:solidFill>
                          <a:srgbClr val="000000"/>
                        </a:solidFill>
                        <a:effectLst/>
                        <a:latin typeface="Calibri" panose="020F0502020204030204" pitchFamily="34" charset="0"/>
                      </a:endParaRPr>
                    </a:p>
                  </a:txBody>
                  <a:tcPr marL="4015" marR="4015" marT="4015" marB="0" anchor="b"/>
                </a:tc>
                <a:extLst>
                  <a:ext uri="{0D108BD9-81ED-4DB2-BD59-A6C34878D82A}">
                    <a16:rowId xmlns:a16="http://schemas.microsoft.com/office/drawing/2014/main" xmlns="" val="545435567"/>
                  </a:ext>
                </a:extLst>
              </a:tr>
              <a:tr h="127289">
                <a:tc>
                  <a:txBody>
                    <a:bodyPr/>
                    <a:lstStyle/>
                    <a:p>
                      <a:pPr algn="l" fontAlgn="t"/>
                      <a:r>
                        <a:rPr lang="en-US" sz="600" u="none" strike="noStrike">
                          <a:effectLst/>
                        </a:rPr>
                        <a:t>Vandinstallationer, idrætshaller</a:t>
                      </a:r>
                      <a:endParaRPr lang="en-US" sz="600" b="0" i="0" u="none" strike="noStrike">
                        <a:solidFill>
                          <a:srgbClr val="000000"/>
                        </a:solidFill>
                        <a:effectLst/>
                        <a:latin typeface="Calibri" panose="020F0502020204030204" pitchFamily="34" charset="0"/>
                      </a:endParaRPr>
                    </a:p>
                  </a:txBody>
                  <a:tcPr marL="4015" marR="4015" marT="4015" marB="0"/>
                </a:tc>
                <a:tc>
                  <a:txBody>
                    <a:bodyPr/>
                    <a:lstStyle/>
                    <a:p>
                      <a:pPr algn="r" fontAlgn="b"/>
                      <a:r>
                        <a:rPr lang="en-US" sz="600" u="none" strike="noStrike">
                          <a:effectLst/>
                        </a:rPr>
                        <a:t>662</a:t>
                      </a:r>
                      <a:endParaRPr lang="en-US" sz="600" b="0" i="0" u="none" strike="noStrike">
                        <a:solidFill>
                          <a:srgbClr val="000000"/>
                        </a:solidFill>
                        <a:effectLst/>
                        <a:latin typeface="Calibri" panose="020F0502020204030204" pitchFamily="34" charset="0"/>
                      </a:endParaRPr>
                    </a:p>
                  </a:txBody>
                  <a:tcPr marL="4015" marR="4015" marT="4015" marB="0" anchor="b"/>
                </a:tc>
                <a:tc>
                  <a:txBody>
                    <a:bodyPr/>
                    <a:lstStyle/>
                    <a:p>
                      <a:pPr algn="r" fontAlgn="b"/>
                      <a:r>
                        <a:rPr lang="en-US" sz="600" u="none" strike="noStrike">
                          <a:effectLst/>
                        </a:rPr>
                        <a:t>132.00</a:t>
                      </a:r>
                      <a:endParaRPr lang="en-US" sz="600" b="0" i="0" u="none" strike="noStrike">
                        <a:solidFill>
                          <a:srgbClr val="000000"/>
                        </a:solidFill>
                        <a:effectLst/>
                        <a:latin typeface="Calibri" panose="020F0502020204030204" pitchFamily="34" charset="0"/>
                      </a:endParaRPr>
                    </a:p>
                  </a:txBody>
                  <a:tcPr marL="4015" marR="4015" marT="4015" marB="0" anchor="b"/>
                </a:tc>
                <a:tc>
                  <a:txBody>
                    <a:bodyPr/>
                    <a:lstStyle/>
                    <a:p>
                      <a:pPr algn="l" fontAlgn="b"/>
                      <a:r>
                        <a:rPr lang="en-US" sz="600" u="none" strike="noStrike">
                          <a:effectLst/>
                        </a:rPr>
                        <a:t>m²</a:t>
                      </a:r>
                      <a:endParaRPr lang="en-US" sz="600" b="0" i="0" u="none" strike="noStrike">
                        <a:solidFill>
                          <a:srgbClr val="000000"/>
                        </a:solidFill>
                        <a:effectLst/>
                        <a:latin typeface="Calibri" panose="020F0502020204030204" pitchFamily="34" charset="0"/>
                      </a:endParaRPr>
                    </a:p>
                  </a:txBody>
                  <a:tcPr marL="4015" marR="4015" marT="4015" marB="0" anchor="b"/>
                </a:tc>
                <a:tc>
                  <a:txBody>
                    <a:bodyPr/>
                    <a:lstStyle/>
                    <a:p>
                      <a:pPr algn="r" fontAlgn="b"/>
                      <a:r>
                        <a:rPr lang="en-US" sz="600" u="none" strike="noStrike">
                          <a:effectLst/>
                        </a:rPr>
                        <a:t>87318</a:t>
                      </a:r>
                      <a:endParaRPr lang="en-US" sz="600" b="0" i="0" u="none" strike="noStrike">
                        <a:solidFill>
                          <a:srgbClr val="000000"/>
                        </a:solidFill>
                        <a:effectLst/>
                        <a:latin typeface="Calibri" panose="020F0502020204030204" pitchFamily="34" charset="0"/>
                      </a:endParaRPr>
                    </a:p>
                  </a:txBody>
                  <a:tcPr marL="4015" marR="4015" marT="4015" marB="0" anchor="b"/>
                </a:tc>
                <a:extLst>
                  <a:ext uri="{0D108BD9-81ED-4DB2-BD59-A6C34878D82A}">
                    <a16:rowId xmlns:a16="http://schemas.microsoft.com/office/drawing/2014/main" xmlns="" val="467943061"/>
                  </a:ext>
                </a:extLst>
              </a:tr>
              <a:tr h="127289">
                <a:tc>
                  <a:txBody>
                    <a:bodyPr/>
                    <a:lstStyle/>
                    <a:p>
                      <a:pPr algn="l" fontAlgn="t"/>
                      <a:r>
                        <a:rPr lang="en-US" sz="600" u="none" strike="noStrike">
                          <a:effectLst/>
                        </a:rPr>
                        <a:t>Ventilation, idrætshaller - </a:t>
                      </a:r>
                      <a:endParaRPr lang="en-US" sz="600" b="0" i="0" u="none" strike="noStrike">
                        <a:solidFill>
                          <a:srgbClr val="000000"/>
                        </a:solidFill>
                        <a:effectLst/>
                        <a:latin typeface="Calibri" panose="020F0502020204030204" pitchFamily="34" charset="0"/>
                      </a:endParaRPr>
                    </a:p>
                  </a:txBody>
                  <a:tcPr marL="4015" marR="4015" marT="4015" marB="0"/>
                </a:tc>
                <a:tc>
                  <a:txBody>
                    <a:bodyPr/>
                    <a:lstStyle/>
                    <a:p>
                      <a:pPr algn="r" fontAlgn="b"/>
                      <a:r>
                        <a:rPr lang="en-US" sz="600" u="none" strike="noStrike">
                          <a:effectLst/>
                        </a:rPr>
                        <a:t>662</a:t>
                      </a:r>
                      <a:endParaRPr lang="en-US" sz="600" b="0" i="0" u="none" strike="noStrike">
                        <a:solidFill>
                          <a:srgbClr val="000000"/>
                        </a:solidFill>
                        <a:effectLst/>
                        <a:latin typeface="Calibri" panose="020F0502020204030204" pitchFamily="34" charset="0"/>
                      </a:endParaRPr>
                    </a:p>
                  </a:txBody>
                  <a:tcPr marL="4015" marR="4015" marT="4015" marB="0" anchor="b"/>
                </a:tc>
                <a:tc>
                  <a:txBody>
                    <a:bodyPr/>
                    <a:lstStyle/>
                    <a:p>
                      <a:pPr algn="r" fontAlgn="b"/>
                      <a:r>
                        <a:rPr lang="en-US" sz="600" u="none" strike="noStrike">
                          <a:effectLst/>
                        </a:rPr>
                        <a:t>756.00</a:t>
                      </a:r>
                      <a:endParaRPr lang="en-US" sz="600" b="0" i="0" u="none" strike="noStrike">
                        <a:solidFill>
                          <a:srgbClr val="000000"/>
                        </a:solidFill>
                        <a:effectLst/>
                        <a:latin typeface="Calibri" panose="020F0502020204030204" pitchFamily="34" charset="0"/>
                      </a:endParaRPr>
                    </a:p>
                  </a:txBody>
                  <a:tcPr marL="4015" marR="4015" marT="4015" marB="0" anchor="b"/>
                </a:tc>
                <a:tc>
                  <a:txBody>
                    <a:bodyPr/>
                    <a:lstStyle/>
                    <a:p>
                      <a:pPr algn="l" fontAlgn="b"/>
                      <a:r>
                        <a:rPr lang="en-US" sz="600" u="none" strike="noStrike">
                          <a:effectLst/>
                        </a:rPr>
                        <a:t>m²</a:t>
                      </a:r>
                      <a:endParaRPr lang="en-US" sz="600" b="0" i="0" u="none" strike="noStrike">
                        <a:solidFill>
                          <a:srgbClr val="000000"/>
                        </a:solidFill>
                        <a:effectLst/>
                        <a:latin typeface="Calibri" panose="020F0502020204030204" pitchFamily="34" charset="0"/>
                      </a:endParaRPr>
                    </a:p>
                  </a:txBody>
                  <a:tcPr marL="4015" marR="4015" marT="4015" marB="0" anchor="b"/>
                </a:tc>
                <a:tc>
                  <a:txBody>
                    <a:bodyPr/>
                    <a:lstStyle/>
                    <a:p>
                      <a:pPr algn="r" fontAlgn="b"/>
                      <a:r>
                        <a:rPr lang="en-US" sz="600" u="none" strike="noStrike">
                          <a:effectLst/>
                        </a:rPr>
                        <a:t>500094</a:t>
                      </a:r>
                      <a:endParaRPr lang="en-US" sz="600" b="0" i="0" u="none" strike="noStrike">
                        <a:solidFill>
                          <a:srgbClr val="000000"/>
                        </a:solidFill>
                        <a:effectLst/>
                        <a:latin typeface="Calibri" panose="020F0502020204030204" pitchFamily="34" charset="0"/>
                      </a:endParaRPr>
                    </a:p>
                  </a:txBody>
                  <a:tcPr marL="4015" marR="4015" marT="4015" marB="0" anchor="b"/>
                </a:tc>
                <a:extLst>
                  <a:ext uri="{0D108BD9-81ED-4DB2-BD59-A6C34878D82A}">
                    <a16:rowId xmlns:a16="http://schemas.microsoft.com/office/drawing/2014/main" xmlns="" val="1366757500"/>
                  </a:ext>
                </a:extLst>
              </a:tr>
              <a:tr h="127289">
                <a:tc>
                  <a:txBody>
                    <a:bodyPr/>
                    <a:lstStyle/>
                    <a:p>
                      <a:pPr algn="l" fontAlgn="t"/>
                      <a:r>
                        <a:rPr lang="da-DK" sz="600" u="none" strike="noStrike">
                          <a:effectLst/>
                        </a:rPr>
                        <a:t>Ekstraomkostninger til specialløsning vedr. solafskærmning </a:t>
                      </a:r>
                      <a:endParaRPr lang="da-DK" sz="600" b="0" i="0" u="none" strike="noStrike">
                        <a:solidFill>
                          <a:srgbClr val="000000"/>
                        </a:solidFill>
                        <a:effectLst/>
                        <a:latin typeface="Calibri" panose="020F0502020204030204" pitchFamily="34" charset="0"/>
                      </a:endParaRPr>
                    </a:p>
                  </a:txBody>
                  <a:tcPr marL="4015" marR="4015" marT="4015" marB="0"/>
                </a:tc>
                <a:tc>
                  <a:txBody>
                    <a:bodyPr/>
                    <a:lstStyle/>
                    <a:p>
                      <a:pPr algn="r" fontAlgn="b"/>
                      <a:r>
                        <a:rPr lang="en-US" sz="600" u="none" strike="noStrike">
                          <a:effectLst/>
                        </a:rPr>
                        <a:t>0</a:t>
                      </a:r>
                      <a:endParaRPr lang="en-US" sz="600" b="0" i="0" u="none" strike="noStrike">
                        <a:solidFill>
                          <a:srgbClr val="000000"/>
                        </a:solidFill>
                        <a:effectLst/>
                        <a:latin typeface="Calibri" panose="020F0502020204030204" pitchFamily="34" charset="0"/>
                      </a:endParaRPr>
                    </a:p>
                  </a:txBody>
                  <a:tcPr marL="4015" marR="4015" marT="4015" marB="0" anchor="b"/>
                </a:tc>
                <a:tc>
                  <a:txBody>
                    <a:bodyPr/>
                    <a:lstStyle/>
                    <a:p>
                      <a:pPr algn="r" fontAlgn="b"/>
                      <a:r>
                        <a:rPr lang="en-US" sz="600" u="none" strike="noStrike">
                          <a:effectLst/>
                        </a:rPr>
                        <a:t>afsat beløb</a:t>
                      </a:r>
                      <a:endParaRPr lang="en-US" sz="600" b="0" i="0" u="none" strike="noStrike">
                        <a:solidFill>
                          <a:srgbClr val="000000"/>
                        </a:solidFill>
                        <a:effectLst/>
                        <a:latin typeface="Calibri" panose="020F0502020204030204" pitchFamily="34" charset="0"/>
                      </a:endParaRPr>
                    </a:p>
                  </a:txBody>
                  <a:tcPr marL="4015" marR="4015" marT="4015" marB="0" anchor="b"/>
                </a:tc>
                <a:tc>
                  <a:txBody>
                    <a:bodyPr/>
                    <a:lstStyle/>
                    <a:p>
                      <a:pPr algn="l" fontAlgn="b"/>
                      <a:endParaRPr lang="en-US" sz="600" b="0" i="0" u="none" strike="noStrike">
                        <a:solidFill>
                          <a:srgbClr val="000000"/>
                        </a:solidFill>
                        <a:effectLst/>
                        <a:latin typeface="Calibri" panose="020F0502020204030204" pitchFamily="34" charset="0"/>
                      </a:endParaRPr>
                    </a:p>
                  </a:txBody>
                  <a:tcPr marL="4015" marR="4015" marT="4015" marB="0" anchor="b"/>
                </a:tc>
                <a:tc>
                  <a:txBody>
                    <a:bodyPr/>
                    <a:lstStyle/>
                    <a:p>
                      <a:pPr algn="r" fontAlgn="b"/>
                      <a:r>
                        <a:rPr lang="en-US" sz="600" u="none" strike="noStrike">
                          <a:effectLst/>
                        </a:rPr>
                        <a:t>80000</a:t>
                      </a:r>
                      <a:endParaRPr lang="en-US" sz="600" b="0" i="0" u="none" strike="noStrike">
                        <a:solidFill>
                          <a:srgbClr val="000000"/>
                        </a:solidFill>
                        <a:effectLst/>
                        <a:latin typeface="Calibri" panose="020F0502020204030204" pitchFamily="34" charset="0"/>
                      </a:endParaRPr>
                    </a:p>
                  </a:txBody>
                  <a:tcPr marL="4015" marR="4015" marT="4015" marB="0" anchor="b"/>
                </a:tc>
                <a:extLst>
                  <a:ext uri="{0D108BD9-81ED-4DB2-BD59-A6C34878D82A}">
                    <a16:rowId xmlns:a16="http://schemas.microsoft.com/office/drawing/2014/main" xmlns="" val="2874443826"/>
                  </a:ext>
                </a:extLst>
              </a:tr>
              <a:tr h="237004">
                <a:tc>
                  <a:txBody>
                    <a:bodyPr/>
                    <a:lstStyle/>
                    <a:p>
                      <a:pPr algn="l" fontAlgn="t"/>
                      <a:r>
                        <a:rPr lang="en-US" sz="600" u="none" strike="noStrike">
                          <a:effectLst/>
                        </a:rPr>
                        <a:t>VVS-anlæg, øvrige, idrætshaller</a:t>
                      </a:r>
                      <a:br>
                        <a:rPr lang="en-US" sz="600" u="none" strike="noStrike">
                          <a:effectLst/>
                        </a:rPr>
                      </a:br>
                      <a:endParaRPr lang="en-US" sz="600" b="0" i="0" u="none" strike="noStrike">
                        <a:solidFill>
                          <a:srgbClr val="000000"/>
                        </a:solidFill>
                        <a:effectLst/>
                        <a:latin typeface="Calibri" panose="020F0502020204030204" pitchFamily="34" charset="0"/>
                      </a:endParaRPr>
                    </a:p>
                  </a:txBody>
                  <a:tcPr marL="4015" marR="4015" marT="4015" marB="0"/>
                </a:tc>
                <a:tc>
                  <a:txBody>
                    <a:bodyPr/>
                    <a:lstStyle/>
                    <a:p>
                      <a:pPr algn="r" fontAlgn="b"/>
                      <a:r>
                        <a:rPr lang="en-US" sz="600" u="none" strike="noStrike">
                          <a:effectLst/>
                        </a:rPr>
                        <a:t>662</a:t>
                      </a:r>
                      <a:endParaRPr lang="en-US" sz="600" b="0" i="0" u="none" strike="noStrike">
                        <a:solidFill>
                          <a:srgbClr val="000000"/>
                        </a:solidFill>
                        <a:effectLst/>
                        <a:latin typeface="Calibri" panose="020F0502020204030204" pitchFamily="34" charset="0"/>
                      </a:endParaRPr>
                    </a:p>
                  </a:txBody>
                  <a:tcPr marL="4015" marR="4015" marT="4015" marB="0" anchor="b"/>
                </a:tc>
                <a:tc>
                  <a:txBody>
                    <a:bodyPr/>
                    <a:lstStyle/>
                    <a:p>
                      <a:pPr algn="r" fontAlgn="b"/>
                      <a:r>
                        <a:rPr lang="en-US" sz="600" u="none" strike="noStrike">
                          <a:effectLst/>
                        </a:rPr>
                        <a:t>371.00</a:t>
                      </a:r>
                      <a:endParaRPr lang="en-US" sz="600" b="0" i="0" u="none" strike="noStrike">
                        <a:solidFill>
                          <a:srgbClr val="000000"/>
                        </a:solidFill>
                        <a:effectLst/>
                        <a:latin typeface="Calibri" panose="020F0502020204030204" pitchFamily="34" charset="0"/>
                      </a:endParaRPr>
                    </a:p>
                  </a:txBody>
                  <a:tcPr marL="4015" marR="4015" marT="4015" marB="0" anchor="b"/>
                </a:tc>
                <a:tc>
                  <a:txBody>
                    <a:bodyPr/>
                    <a:lstStyle/>
                    <a:p>
                      <a:pPr algn="l" fontAlgn="b"/>
                      <a:r>
                        <a:rPr lang="en-US" sz="600" u="none" strike="noStrike">
                          <a:effectLst/>
                        </a:rPr>
                        <a:t>m²</a:t>
                      </a:r>
                      <a:endParaRPr lang="en-US" sz="600" b="0" i="0" u="none" strike="noStrike">
                        <a:solidFill>
                          <a:srgbClr val="000000"/>
                        </a:solidFill>
                        <a:effectLst/>
                        <a:latin typeface="Calibri" panose="020F0502020204030204" pitchFamily="34" charset="0"/>
                      </a:endParaRPr>
                    </a:p>
                  </a:txBody>
                  <a:tcPr marL="4015" marR="4015" marT="4015" marB="0" anchor="b"/>
                </a:tc>
                <a:tc>
                  <a:txBody>
                    <a:bodyPr/>
                    <a:lstStyle/>
                    <a:p>
                      <a:pPr algn="r" fontAlgn="b"/>
                      <a:r>
                        <a:rPr lang="en-US" sz="600" u="none" strike="noStrike">
                          <a:effectLst/>
                        </a:rPr>
                        <a:t>245416.5</a:t>
                      </a:r>
                      <a:endParaRPr lang="en-US" sz="600" b="0" i="0" u="none" strike="noStrike">
                        <a:solidFill>
                          <a:srgbClr val="000000"/>
                        </a:solidFill>
                        <a:effectLst/>
                        <a:latin typeface="Calibri" panose="020F0502020204030204" pitchFamily="34" charset="0"/>
                      </a:endParaRPr>
                    </a:p>
                  </a:txBody>
                  <a:tcPr marL="4015" marR="4015" marT="4015" marB="0" anchor="b"/>
                </a:tc>
                <a:extLst>
                  <a:ext uri="{0D108BD9-81ED-4DB2-BD59-A6C34878D82A}">
                    <a16:rowId xmlns:a16="http://schemas.microsoft.com/office/drawing/2014/main" xmlns="" val="841747734"/>
                  </a:ext>
                </a:extLst>
              </a:tr>
              <a:tr h="127289">
                <a:tc>
                  <a:txBody>
                    <a:bodyPr/>
                    <a:lstStyle/>
                    <a:p>
                      <a:pPr algn="l" fontAlgn="t"/>
                      <a:r>
                        <a:rPr lang="en-US" sz="600" u="none" strike="noStrike">
                          <a:effectLst/>
                        </a:rPr>
                        <a:t>Elinstallationer, idrætshaller</a:t>
                      </a:r>
                      <a:endParaRPr lang="en-US" sz="600" b="0" i="0" u="none" strike="noStrike">
                        <a:solidFill>
                          <a:srgbClr val="000000"/>
                        </a:solidFill>
                        <a:effectLst/>
                        <a:latin typeface="Calibri" panose="020F0502020204030204" pitchFamily="34" charset="0"/>
                      </a:endParaRPr>
                    </a:p>
                  </a:txBody>
                  <a:tcPr marL="4015" marR="4015" marT="4015" marB="0"/>
                </a:tc>
                <a:tc>
                  <a:txBody>
                    <a:bodyPr/>
                    <a:lstStyle/>
                    <a:p>
                      <a:pPr algn="r" fontAlgn="b"/>
                      <a:r>
                        <a:rPr lang="en-US" sz="600" u="none" strike="noStrike">
                          <a:effectLst/>
                        </a:rPr>
                        <a:t>662</a:t>
                      </a:r>
                      <a:endParaRPr lang="en-US" sz="600" b="0" i="0" u="none" strike="noStrike">
                        <a:solidFill>
                          <a:srgbClr val="000000"/>
                        </a:solidFill>
                        <a:effectLst/>
                        <a:latin typeface="Calibri" panose="020F0502020204030204" pitchFamily="34" charset="0"/>
                      </a:endParaRPr>
                    </a:p>
                  </a:txBody>
                  <a:tcPr marL="4015" marR="4015" marT="4015" marB="0" anchor="b"/>
                </a:tc>
                <a:tc>
                  <a:txBody>
                    <a:bodyPr/>
                    <a:lstStyle/>
                    <a:p>
                      <a:pPr algn="r" fontAlgn="b"/>
                      <a:r>
                        <a:rPr lang="en-US" sz="600" u="none" strike="noStrike">
                          <a:effectLst/>
                        </a:rPr>
                        <a:t>668.00</a:t>
                      </a:r>
                      <a:endParaRPr lang="en-US" sz="600" b="0" i="0" u="none" strike="noStrike">
                        <a:solidFill>
                          <a:srgbClr val="000000"/>
                        </a:solidFill>
                        <a:effectLst/>
                        <a:latin typeface="Calibri" panose="020F0502020204030204" pitchFamily="34" charset="0"/>
                      </a:endParaRPr>
                    </a:p>
                  </a:txBody>
                  <a:tcPr marL="4015" marR="4015" marT="4015" marB="0" anchor="b"/>
                </a:tc>
                <a:tc>
                  <a:txBody>
                    <a:bodyPr/>
                    <a:lstStyle/>
                    <a:p>
                      <a:pPr algn="l" fontAlgn="b"/>
                      <a:r>
                        <a:rPr lang="en-US" sz="600" u="none" strike="noStrike">
                          <a:effectLst/>
                        </a:rPr>
                        <a:t>m²</a:t>
                      </a:r>
                      <a:endParaRPr lang="en-US" sz="600" b="0" i="0" u="none" strike="noStrike">
                        <a:solidFill>
                          <a:srgbClr val="000000"/>
                        </a:solidFill>
                        <a:effectLst/>
                        <a:latin typeface="Calibri" panose="020F0502020204030204" pitchFamily="34" charset="0"/>
                      </a:endParaRPr>
                    </a:p>
                  </a:txBody>
                  <a:tcPr marL="4015" marR="4015" marT="4015" marB="0" anchor="b"/>
                </a:tc>
                <a:tc>
                  <a:txBody>
                    <a:bodyPr/>
                    <a:lstStyle/>
                    <a:p>
                      <a:pPr algn="r" fontAlgn="b"/>
                      <a:r>
                        <a:rPr lang="en-US" sz="600" u="none" strike="noStrike">
                          <a:effectLst/>
                        </a:rPr>
                        <a:t>441882</a:t>
                      </a:r>
                      <a:endParaRPr lang="en-US" sz="600" b="0" i="0" u="none" strike="noStrike">
                        <a:solidFill>
                          <a:srgbClr val="000000"/>
                        </a:solidFill>
                        <a:effectLst/>
                        <a:latin typeface="Calibri" panose="020F0502020204030204" pitchFamily="34" charset="0"/>
                      </a:endParaRPr>
                    </a:p>
                  </a:txBody>
                  <a:tcPr marL="4015" marR="4015" marT="4015" marB="0" anchor="b"/>
                </a:tc>
                <a:extLst>
                  <a:ext uri="{0D108BD9-81ED-4DB2-BD59-A6C34878D82A}">
                    <a16:rowId xmlns:a16="http://schemas.microsoft.com/office/drawing/2014/main" xmlns="" val="2693147034"/>
                  </a:ext>
                </a:extLst>
              </a:tr>
              <a:tr h="127289">
                <a:tc>
                  <a:txBody>
                    <a:bodyPr/>
                    <a:lstStyle/>
                    <a:p>
                      <a:pPr algn="l" fontAlgn="t"/>
                      <a:r>
                        <a:rPr lang="da-DK" sz="600" u="none" strike="noStrike">
                          <a:effectLst/>
                        </a:rPr>
                        <a:t>Ekstraomkostninger til specialløsning vedr. effektbelysning</a:t>
                      </a:r>
                      <a:endParaRPr lang="da-DK" sz="600" b="0" i="0" u="none" strike="noStrike">
                        <a:solidFill>
                          <a:srgbClr val="000000"/>
                        </a:solidFill>
                        <a:effectLst/>
                        <a:latin typeface="Calibri" panose="020F0502020204030204" pitchFamily="34" charset="0"/>
                      </a:endParaRPr>
                    </a:p>
                  </a:txBody>
                  <a:tcPr marL="4015" marR="4015" marT="4015" marB="0"/>
                </a:tc>
                <a:tc>
                  <a:txBody>
                    <a:bodyPr/>
                    <a:lstStyle/>
                    <a:p>
                      <a:pPr algn="r" fontAlgn="b"/>
                      <a:r>
                        <a:rPr lang="en-US" sz="600" u="none" strike="noStrike">
                          <a:effectLst/>
                        </a:rPr>
                        <a:t>0</a:t>
                      </a:r>
                      <a:endParaRPr lang="en-US" sz="600" b="0" i="0" u="none" strike="noStrike">
                        <a:solidFill>
                          <a:srgbClr val="000000"/>
                        </a:solidFill>
                        <a:effectLst/>
                        <a:latin typeface="Calibri" panose="020F0502020204030204" pitchFamily="34" charset="0"/>
                      </a:endParaRPr>
                    </a:p>
                  </a:txBody>
                  <a:tcPr marL="4015" marR="4015" marT="4015" marB="0" anchor="b"/>
                </a:tc>
                <a:tc>
                  <a:txBody>
                    <a:bodyPr/>
                    <a:lstStyle/>
                    <a:p>
                      <a:pPr algn="r" fontAlgn="b"/>
                      <a:r>
                        <a:rPr lang="en-US" sz="600" u="none" strike="noStrike">
                          <a:effectLst/>
                        </a:rPr>
                        <a:t>afsat beløb</a:t>
                      </a:r>
                      <a:endParaRPr lang="en-US" sz="600" b="0" i="0" u="none" strike="noStrike">
                        <a:solidFill>
                          <a:srgbClr val="000000"/>
                        </a:solidFill>
                        <a:effectLst/>
                        <a:latin typeface="Calibri" panose="020F0502020204030204" pitchFamily="34" charset="0"/>
                      </a:endParaRPr>
                    </a:p>
                  </a:txBody>
                  <a:tcPr marL="4015" marR="4015" marT="4015" marB="0" anchor="b"/>
                </a:tc>
                <a:tc>
                  <a:txBody>
                    <a:bodyPr/>
                    <a:lstStyle/>
                    <a:p>
                      <a:pPr algn="l" fontAlgn="b"/>
                      <a:endParaRPr lang="en-US" sz="600" b="0" i="0" u="none" strike="noStrike">
                        <a:solidFill>
                          <a:srgbClr val="000000"/>
                        </a:solidFill>
                        <a:effectLst/>
                        <a:latin typeface="Calibri" panose="020F0502020204030204" pitchFamily="34" charset="0"/>
                      </a:endParaRPr>
                    </a:p>
                  </a:txBody>
                  <a:tcPr marL="4015" marR="4015" marT="4015" marB="0" anchor="b"/>
                </a:tc>
                <a:tc>
                  <a:txBody>
                    <a:bodyPr/>
                    <a:lstStyle/>
                    <a:p>
                      <a:pPr algn="r" fontAlgn="b"/>
                      <a:r>
                        <a:rPr lang="en-US" sz="600" u="none" strike="noStrike">
                          <a:effectLst/>
                        </a:rPr>
                        <a:t>50000</a:t>
                      </a:r>
                      <a:endParaRPr lang="en-US" sz="600" b="0" i="0" u="none" strike="noStrike">
                        <a:solidFill>
                          <a:srgbClr val="000000"/>
                        </a:solidFill>
                        <a:effectLst/>
                        <a:latin typeface="Calibri" panose="020F0502020204030204" pitchFamily="34" charset="0"/>
                      </a:endParaRPr>
                    </a:p>
                  </a:txBody>
                  <a:tcPr marL="4015" marR="4015" marT="4015" marB="0" anchor="b"/>
                </a:tc>
                <a:extLst>
                  <a:ext uri="{0D108BD9-81ED-4DB2-BD59-A6C34878D82A}">
                    <a16:rowId xmlns:a16="http://schemas.microsoft.com/office/drawing/2014/main" xmlns="" val="1155976594"/>
                  </a:ext>
                </a:extLst>
              </a:tr>
              <a:tr h="122198">
                <a:tc>
                  <a:txBody>
                    <a:bodyPr/>
                    <a:lstStyle/>
                    <a:p>
                      <a:pPr algn="l" fontAlgn="t"/>
                      <a:r>
                        <a:rPr lang="en-US" sz="600" u="none" strike="noStrike">
                          <a:effectLst/>
                        </a:rPr>
                        <a:t>Fast inventar generelt</a:t>
                      </a:r>
                      <a:endParaRPr lang="en-US" sz="600" b="0" i="0" u="none" strike="noStrike">
                        <a:solidFill>
                          <a:srgbClr val="000000"/>
                        </a:solidFill>
                        <a:effectLst/>
                        <a:latin typeface="Calibri" panose="020F0502020204030204" pitchFamily="34" charset="0"/>
                      </a:endParaRPr>
                    </a:p>
                  </a:txBody>
                  <a:tcPr marL="4015" marR="4015" marT="4015" marB="0"/>
                </a:tc>
                <a:tc>
                  <a:txBody>
                    <a:bodyPr/>
                    <a:lstStyle/>
                    <a:p>
                      <a:pPr algn="r" fontAlgn="b"/>
                      <a:r>
                        <a:rPr lang="en-US" sz="600" u="none" strike="noStrike">
                          <a:effectLst/>
                        </a:rPr>
                        <a:t>662</a:t>
                      </a:r>
                      <a:endParaRPr lang="en-US" sz="600" b="0" i="0" u="none" strike="noStrike">
                        <a:solidFill>
                          <a:srgbClr val="000000"/>
                        </a:solidFill>
                        <a:effectLst/>
                        <a:latin typeface="Calibri" panose="020F0502020204030204" pitchFamily="34" charset="0"/>
                      </a:endParaRPr>
                    </a:p>
                  </a:txBody>
                  <a:tcPr marL="4015" marR="4015" marT="4015" marB="0" anchor="b"/>
                </a:tc>
                <a:tc>
                  <a:txBody>
                    <a:bodyPr/>
                    <a:lstStyle/>
                    <a:p>
                      <a:pPr algn="r" fontAlgn="b"/>
                      <a:r>
                        <a:rPr lang="en-US" sz="600" u="none" strike="noStrike">
                          <a:effectLst/>
                        </a:rPr>
                        <a:t>617.00</a:t>
                      </a:r>
                      <a:endParaRPr lang="en-US" sz="600" b="0" i="0" u="none" strike="noStrike">
                        <a:solidFill>
                          <a:srgbClr val="000000"/>
                        </a:solidFill>
                        <a:effectLst/>
                        <a:latin typeface="Calibri" panose="020F0502020204030204" pitchFamily="34" charset="0"/>
                      </a:endParaRPr>
                    </a:p>
                  </a:txBody>
                  <a:tcPr marL="4015" marR="4015" marT="4015" marB="0" anchor="b"/>
                </a:tc>
                <a:tc>
                  <a:txBody>
                    <a:bodyPr/>
                    <a:lstStyle/>
                    <a:p>
                      <a:pPr algn="l" fontAlgn="b"/>
                      <a:r>
                        <a:rPr lang="en-US" sz="600" u="none" strike="noStrike">
                          <a:effectLst/>
                        </a:rPr>
                        <a:t>m²</a:t>
                      </a:r>
                      <a:endParaRPr lang="en-US" sz="600" b="0" i="0" u="none" strike="noStrike">
                        <a:solidFill>
                          <a:srgbClr val="000000"/>
                        </a:solidFill>
                        <a:effectLst/>
                        <a:latin typeface="Calibri" panose="020F0502020204030204" pitchFamily="34" charset="0"/>
                      </a:endParaRPr>
                    </a:p>
                  </a:txBody>
                  <a:tcPr marL="4015" marR="4015" marT="4015" marB="0" anchor="b"/>
                </a:tc>
                <a:tc>
                  <a:txBody>
                    <a:bodyPr/>
                    <a:lstStyle/>
                    <a:p>
                      <a:pPr algn="r" fontAlgn="b"/>
                      <a:r>
                        <a:rPr lang="en-US" sz="600" u="none" strike="noStrike">
                          <a:effectLst/>
                        </a:rPr>
                        <a:t>408145.5</a:t>
                      </a:r>
                      <a:endParaRPr lang="en-US" sz="600" b="0" i="0" u="none" strike="noStrike">
                        <a:solidFill>
                          <a:srgbClr val="000000"/>
                        </a:solidFill>
                        <a:effectLst/>
                        <a:latin typeface="Calibri" panose="020F0502020204030204" pitchFamily="34" charset="0"/>
                      </a:endParaRPr>
                    </a:p>
                  </a:txBody>
                  <a:tcPr marL="4015" marR="4015" marT="4015" marB="0" anchor="b"/>
                </a:tc>
                <a:extLst>
                  <a:ext uri="{0D108BD9-81ED-4DB2-BD59-A6C34878D82A}">
                    <a16:rowId xmlns:a16="http://schemas.microsoft.com/office/drawing/2014/main" xmlns="" val="877022055"/>
                  </a:ext>
                </a:extLst>
              </a:tr>
              <a:tr h="122198">
                <a:tc>
                  <a:txBody>
                    <a:bodyPr/>
                    <a:lstStyle/>
                    <a:p>
                      <a:pPr algn="l" fontAlgn="t"/>
                      <a:r>
                        <a:rPr lang="da-DK" sz="600" u="none" strike="noStrike">
                          <a:effectLst/>
                        </a:rPr>
                        <a:t>Fast inventar sektionsopdeling af hal m. gardiner</a:t>
                      </a:r>
                      <a:endParaRPr lang="da-DK" sz="600" b="0" i="0" u="none" strike="noStrike">
                        <a:solidFill>
                          <a:srgbClr val="000000"/>
                        </a:solidFill>
                        <a:effectLst/>
                        <a:latin typeface="Calibri" panose="020F0502020204030204" pitchFamily="34" charset="0"/>
                      </a:endParaRPr>
                    </a:p>
                  </a:txBody>
                  <a:tcPr marL="4015" marR="4015" marT="4015" marB="0"/>
                </a:tc>
                <a:tc>
                  <a:txBody>
                    <a:bodyPr/>
                    <a:lstStyle/>
                    <a:p>
                      <a:pPr algn="r" fontAlgn="b"/>
                      <a:r>
                        <a:rPr lang="en-US" sz="600" u="none" strike="noStrike">
                          <a:effectLst/>
                        </a:rPr>
                        <a:t>0</a:t>
                      </a:r>
                      <a:endParaRPr lang="en-US" sz="600" b="0" i="0" u="none" strike="noStrike">
                        <a:solidFill>
                          <a:srgbClr val="000000"/>
                        </a:solidFill>
                        <a:effectLst/>
                        <a:latin typeface="Calibri" panose="020F0502020204030204" pitchFamily="34" charset="0"/>
                      </a:endParaRPr>
                    </a:p>
                  </a:txBody>
                  <a:tcPr marL="4015" marR="4015" marT="4015" marB="0" anchor="b"/>
                </a:tc>
                <a:tc>
                  <a:txBody>
                    <a:bodyPr/>
                    <a:lstStyle/>
                    <a:p>
                      <a:pPr algn="r" fontAlgn="b"/>
                      <a:r>
                        <a:rPr lang="en-US" sz="600" u="none" strike="noStrike">
                          <a:effectLst/>
                        </a:rPr>
                        <a:t>afsat beløb</a:t>
                      </a:r>
                      <a:endParaRPr lang="en-US" sz="600" b="0" i="0" u="none" strike="noStrike">
                        <a:solidFill>
                          <a:srgbClr val="000000"/>
                        </a:solidFill>
                        <a:effectLst/>
                        <a:latin typeface="Calibri" panose="020F0502020204030204" pitchFamily="34" charset="0"/>
                      </a:endParaRPr>
                    </a:p>
                  </a:txBody>
                  <a:tcPr marL="4015" marR="4015" marT="4015" marB="0" anchor="b"/>
                </a:tc>
                <a:tc>
                  <a:txBody>
                    <a:bodyPr/>
                    <a:lstStyle/>
                    <a:p>
                      <a:pPr algn="l" fontAlgn="b"/>
                      <a:endParaRPr lang="en-US" sz="600" b="0" i="0" u="none" strike="noStrike">
                        <a:solidFill>
                          <a:srgbClr val="000000"/>
                        </a:solidFill>
                        <a:effectLst/>
                        <a:latin typeface="Calibri" panose="020F0502020204030204" pitchFamily="34" charset="0"/>
                      </a:endParaRPr>
                    </a:p>
                  </a:txBody>
                  <a:tcPr marL="4015" marR="4015" marT="4015" marB="0" anchor="b"/>
                </a:tc>
                <a:tc>
                  <a:txBody>
                    <a:bodyPr/>
                    <a:lstStyle/>
                    <a:p>
                      <a:pPr algn="r" fontAlgn="b"/>
                      <a:r>
                        <a:rPr lang="en-US" sz="600" u="none" strike="noStrike">
                          <a:effectLst/>
                        </a:rPr>
                        <a:t>200000</a:t>
                      </a:r>
                      <a:endParaRPr lang="en-US" sz="600" b="0" i="0" u="none" strike="noStrike">
                        <a:solidFill>
                          <a:srgbClr val="000000"/>
                        </a:solidFill>
                        <a:effectLst/>
                        <a:latin typeface="Calibri" panose="020F0502020204030204" pitchFamily="34" charset="0"/>
                      </a:endParaRPr>
                    </a:p>
                  </a:txBody>
                  <a:tcPr marL="4015" marR="4015" marT="4015" marB="0" anchor="b"/>
                </a:tc>
                <a:extLst>
                  <a:ext uri="{0D108BD9-81ED-4DB2-BD59-A6C34878D82A}">
                    <a16:rowId xmlns:a16="http://schemas.microsoft.com/office/drawing/2014/main" xmlns="" val="2275963532"/>
                  </a:ext>
                </a:extLst>
              </a:tr>
              <a:tr h="122198">
                <a:tc>
                  <a:txBody>
                    <a:bodyPr/>
                    <a:lstStyle/>
                    <a:p>
                      <a:pPr algn="l" fontAlgn="b"/>
                      <a:r>
                        <a:rPr lang="en-US" sz="600" u="none" strike="noStrike">
                          <a:effectLst/>
                        </a:rPr>
                        <a:t>I alt</a:t>
                      </a:r>
                      <a:endParaRPr lang="en-US" sz="600" b="0" i="0" u="none" strike="noStrike">
                        <a:solidFill>
                          <a:srgbClr val="000000"/>
                        </a:solidFill>
                        <a:effectLst/>
                        <a:latin typeface="Calibri" panose="020F0502020204030204" pitchFamily="34" charset="0"/>
                      </a:endParaRPr>
                    </a:p>
                  </a:txBody>
                  <a:tcPr marL="4015" marR="4015" marT="4015" marB="0" anchor="b"/>
                </a:tc>
                <a:tc>
                  <a:txBody>
                    <a:bodyPr/>
                    <a:lstStyle/>
                    <a:p>
                      <a:pPr algn="l" fontAlgn="b"/>
                      <a:r>
                        <a:rPr lang="en-US" sz="600" u="none" strike="noStrike">
                          <a:effectLst/>
                        </a:rPr>
                        <a:t> </a:t>
                      </a:r>
                      <a:endParaRPr lang="en-US" sz="600" b="0" i="0" u="none" strike="noStrike">
                        <a:solidFill>
                          <a:srgbClr val="000000"/>
                        </a:solidFill>
                        <a:effectLst/>
                        <a:latin typeface="Calibri" panose="020F0502020204030204" pitchFamily="34" charset="0"/>
                      </a:endParaRPr>
                    </a:p>
                  </a:txBody>
                  <a:tcPr marL="4015" marR="4015" marT="4015" marB="0" anchor="b"/>
                </a:tc>
                <a:tc>
                  <a:txBody>
                    <a:bodyPr/>
                    <a:lstStyle/>
                    <a:p>
                      <a:pPr algn="r" fontAlgn="b"/>
                      <a:r>
                        <a:rPr lang="en-US" sz="600" u="none" strike="noStrike">
                          <a:effectLst/>
                        </a:rPr>
                        <a:t>12Æ155.00</a:t>
                      </a:r>
                      <a:endParaRPr lang="en-US" sz="600" b="0" i="0" u="none" strike="noStrike">
                        <a:solidFill>
                          <a:srgbClr val="000000"/>
                        </a:solidFill>
                        <a:effectLst/>
                        <a:latin typeface="Calibri" panose="020F0502020204030204" pitchFamily="34" charset="0"/>
                      </a:endParaRPr>
                    </a:p>
                  </a:txBody>
                  <a:tcPr marL="4015" marR="4015" marT="4015" marB="0" anchor="b"/>
                </a:tc>
                <a:tc>
                  <a:txBody>
                    <a:bodyPr/>
                    <a:lstStyle/>
                    <a:p>
                      <a:pPr algn="l" fontAlgn="b"/>
                      <a:r>
                        <a:rPr lang="en-US" sz="600" u="none" strike="noStrike">
                          <a:effectLst/>
                        </a:rPr>
                        <a:t>m²</a:t>
                      </a:r>
                      <a:endParaRPr lang="en-US" sz="600" b="0" i="0" u="none" strike="noStrike">
                        <a:solidFill>
                          <a:srgbClr val="000000"/>
                        </a:solidFill>
                        <a:effectLst/>
                        <a:latin typeface="Calibri" panose="020F0502020204030204" pitchFamily="34" charset="0"/>
                      </a:endParaRPr>
                    </a:p>
                  </a:txBody>
                  <a:tcPr marL="4015" marR="4015" marT="4015" marB="0" anchor="b"/>
                </a:tc>
                <a:tc>
                  <a:txBody>
                    <a:bodyPr/>
                    <a:lstStyle/>
                    <a:p>
                      <a:pPr algn="r" fontAlgn="b"/>
                      <a:r>
                        <a:rPr lang="en-US" sz="600" u="none" strike="noStrike">
                          <a:effectLst/>
                        </a:rPr>
                        <a:t>8370532.5</a:t>
                      </a:r>
                      <a:endParaRPr lang="en-US" sz="600" b="1" i="0" u="none" strike="noStrike">
                        <a:solidFill>
                          <a:srgbClr val="000000"/>
                        </a:solidFill>
                        <a:effectLst/>
                        <a:latin typeface="Calibri" panose="020F0502020204030204" pitchFamily="34" charset="0"/>
                      </a:endParaRPr>
                    </a:p>
                  </a:txBody>
                  <a:tcPr marL="4015" marR="4015" marT="4015" marB="0" anchor="b"/>
                </a:tc>
                <a:extLst>
                  <a:ext uri="{0D108BD9-81ED-4DB2-BD59-A6C34878D82A}">
                    <a16:rowId xmlns:a16="http://schemas.microsoft.com/office/drawing/2014/main" xmlns="" val="459828404"/>
                  </a:ext>
                </a:extLst>
              </a:tr>
              <a:tr h="152747">
                <a:tc>
                  <a:txBody>
                    <a:bodyPr/>
                    <a:lstStyle/>
                    <a:p>
                      <a:pPr algn="l" fontAlgn="b"/>
                      <a:r>
                        <a:rPr lang="en-US" sz="700" u="none" strike="noStrike">
                          <a:effectLst/>
                        </a:rPr>
                        <a:t>Pkt. 2 /  Nybygning, fitness og kulturværksted</a:t>
                      </a:r>
                      <a:endParaRPr lang="en-US" sz="700" b="1" i="0" u="none" strike="noStrike">
                        <a:solidFill>
                          <a:srgbClr val="000000"/>
                        </a:solidFill>
                        <a:effectLst/>
                        <a:latin typeface="Calibri" panose="020F0502020204030204" pitchFamily="34" charset="0"/>
                      </a:endParaRPr>
                    </a:p>
                  </a:txBody>
                  <a:tcPr marL="4015" marR="4015" marT="4015" marB="0" anchor="b"/>
                </a:tc>
                <a:tc>
                  <a:txBody>
                    <a:bodyPr/>
                    <a:lstStyle/>
                    <a:p>
                      <a:pPr algn="r" fontAlgn="b"/>
                      <a:r>
                        <a:rPr lang="en-US" sz="600" u="none" strike="noStrike">
                          <a:effectLst/>
                        </a:rPr>
                        <a:t>195</a:t>
                      </a:r>
                      <a:endParaRPr lang="en-US" sz="600" b="1" i="0" u="none" strike="noStrike">
                        <a:solidFill>
                          <a:srgbClr val="000000"/>
                        </a:solidFill>
                        <a:effectLst/>
                        <a:latin typeface="Calibri" panose="020F0502020204030204" pitchFamily="34" charset="0"/>
                      </a:endParaRPr>
                    </a:p>
                  </a:txBody>
                  <a:tcPr marL="4015" marR="4015" marT="4015" marB="0" anchor="b"/>
                </a:tc>
                <a:tc>
                  <a:txBody>
                    <a:bodyPr/>
                    <a:lstStyle/>
                    <a:p>
                      <a:pPr algn="l" fontAlgn="b"/>
                      <a:r>
                        <a:rPr lang="en-US" sz="600" u="none" strike="noStrike">
                          <a:effectLst/>
                        </a:rPr>
                        <a:t> </a:t>
                      </a:r>
                      <a:endParaRPr lang="en-US" sz="600" b="0" i="0" u="none" strike="noStrike">
                        <a:solidFill>
                          <a:srgbClr val="000000"/>
                        </a:solidFill>
                        <a:effectLst/>
                        <a:latin typeface="Calibri" panose="020F0502020204030204" pitchFamily="34" charset="0"/>
                      </a:endParaRPr>
                    </a:p>
                  </a:txBody>
                  <a:tcPr marL="4015" marR="4015" marT="4015" marB="0" anchor="b"/>
                </a:tc>
                <a:tc>
                  <a:txBody>
                    <a:bodyPr/>
                    <a:lstStyle/>
                    <a:p>
                      <a:pPr algn="l" fontAlgn="b"/>
                      <a:r>
                        <a:rPr lang="en-US" sz="600" u="none" strike="noStrike">
                          <a:effectLst/>
                        </a:rPr>
                        <a:t> </a:t>
                      </a:r>
                      <a:endParaRPr lang="en-US" sz="600" b="0" i="0" u="none" strike="noStrike">
                        <a:solidFill>
                          <a:srgbClr val="000000"/>
                        </a:solidFill>
                        <a:effectLst/>
                        <a:latin typeface="Calibri" panose="020F0502020204030204" pitchFamily="34" charset="0"/>
                      </a:endParaRPr>
                    </a:p>
                  </a:txBody>
                  <a:tcPr marL="4015" marR="4015" marT="4015" marB="0" anchor="b"/>
                </a:tc>
                <a:tc>
                  <a:txBody>
                    <a:bodyPr/>
                    <a:lstStyle/>
                    <a:p>
                      <a:pPr algn="l" fontAlgn="b"/>
                      <a:r>
                        <a:rPr lang="en-US" sz="600" u="none" strike="noStrike">
                          <a:effectLst/>
                        </a:rPr>
                        <a:t> </a:t>
                      </a:r>
                      <a:endParaRPr lang="en-US" sz="600" b="0" i="0" u="none" strike="noStrike">
                        <a:solidFill>
                          <a:srgbClr val="000000"/>
                        </a:solidFill>
                        <a:effectLst/>
                        <a:latin typeface="Calibri" panose="020F0502020204030204" pitchFamily="34" charset="0"/>
                      </a:endParaRPr>
                    </a:p>
                  </a:txBody>
                  <a:tcPr marL="4015" marR="4015" marT="4015" marB="0" anchor="b"/>
                </a:tc>
                <a:extLst>
                  <a:ext uri="{0D108BD9-81ED-4DB2-BD59-A6C34878D82A}">
                    <a16:rowId xmlns:a16="http://schemas.microsoft.com/office/drawing/2014/main" xmlns="" val="3588130666"/>
                  </a:ext>
                </a:extLst>
              </a:tr>
              <a:tr h="122198">
                <a:tc>
                  <a:txBody>
                    <a:bodyPr/>
                    <a:lstStyle/>
                    <a:p>
                      <a:pPr algn="l" fontAlgn="t"/>
                      <a:r>
                        <a:rPr lang="en-US" sz="600" u="none" strike="noStrike">
                          <a:effectLst/>
                        </a:rPr>
                        <a:t>Nybygning kulturværksted</a:t>
                      </a:r>
                      <a:endParaRPr lang="en-US" sz="600" b="0" i="0" u="none" strike="noStrike">
                        <a:solidFill>
                          <a:srgbClr val="000000"/>
                        </a:solidFill>
                        <a:effectLst/>
                        <a:latin typeface="Calibri" panose="020F0502020204030204" pitchFamily="34" charset="0"/>
                      </a:endParaRPr>
                    </a:p>
                  </a:txBody>
                  <a:tcPr marL="4015" marR="4015" marT="4015" marB="0"/>
                </a:tc>
                <a:tc>
                  <a:txBody>
                    <a:bodyPr/>
                    <a:lstStyle/>
                    <a:p>
                      <a:pPr algn="r" fontAlgn="b"/>
                      <a:r>
                        <a:rPr lang="en-US" sz="600" u="none" strike="noStrike">
                          <a:effectLst/>
                        </a:rPr>
                        <a:t>66</a:t>
                      </a:r>
                      <a:endParaRPr lang="en-US" sz="600" b="0" i="0" u="none" strike="noStrike">
                        <a:solidFill>
                          <a:srgbClr val="000000"/>
                        </a:solidFill>
                        <a:effectLst/>
                        <a:latin typeface="Calibri" panose="020F0502020204030204" pitchFamily="34" charset="0"/>
                      </a:endParaRPr>
                    </a:p>
                  </a:txBody>
                  <a:tcPr marL="4015" marR="4015" marT="4015" marB="0" anchor="b"/>
                </a:tc>
                <a:tc>
                  <a:txBody>
                    <a:bodyPr/>
                    <a:lstStyle/>
                    <a:p>
                      <a:pPr algn="r" fontAlgn="b"/>
                      <a:r>
                        <a:rPr lang="en-US" sz="600" u="none" strike="noStrike">
                          <a:effectLst/>
                        </a:rPr>
                        <a:t>11Æ500.00</a:t>
                      </a:r>
                      <a:endParaRPr lang="en-US" sz="600" b="0" i="0" u="none" strike="noStrike">
                        <a:solidFill>
                          <a:srgbClr val="000000"/>
                        </a:solidFill>
                        <a:effectLst/>
                        <a:latin typeface="Calibri" panose="020F0502020204030204" pitchFamily="34" charset="0"/>
                      </a:endParaRPr>
                    </a:p>
                  </a:txBody>
                  <a:tcPr marL="4015" marR="4015" marT="4015" marB="0" anchor="b"/>
                </a:tc>
                <a:tc>
                  <a:txBody>
                    <a:bodyPr/>
                    <a:lstStyle/>
                    <a:p>
                      <a:pPr algn="l" fontAlgn="b"/>
                      <a:r>
                        <a:rPr lang="en-US" sz="600" u="none" strike="noStrike">
                          <a:effectLst/>
                        </a:rPr>
                        <a:t>m²</a:t>
                      </a:r>
                      <a:endParaRPr lang="en-US" sz="600" b="0" i="0" u="none" strike="noStrike">
                        <a:solidFill>
                          <a:srgbClr val="000000"/>
                        </a:solidFill>
                        <a:effectLst/>
                        <a:latin typeface="Calibri" panose="020F0502020204030204" pitchFamily="34" charset="0"/>
                      </a:endParaRPr>
                    </a:p>
                  </a:txBody>
                  <a:tcPr marL="4015" marR="4015" marT="4015" marB="0" anchor="b"/>
                </a:tc>
                <a:tc>
                  <a:txBody>
                    <a:bodyPr/>
                    <a:lstStyle/>
                    <a:p>
                      <a:pPr algn="r" fontAlgn="b"/>
                      <a:r>
                        <a:rPr lang="en-US" sz="600" u="none" strike="noStrike">
                          <a:effectLst/>
                        </a:rPr>
                        <a:t>759000</a:t>
                      </a:r>
                      <a:endParaRPr lang="en-US" sz="600" b="0" i="0" u="none" strike="noStrike">
                        <a:solidFill>
                          <a:srgbClr val="000000"/>
                        </a:solidFill>
                        <a:effectLst/>
                        <a:latin typeface="Calibri" panose="020F0502020204030204" pitchFamily="34" charset="0"/>
                      </a:endParaRPr>
                    </a:p>
                  </a:txBody>
                  <a:tcPr marL="4015" marR="4015" marT="4015" marB="0" anchor="b"/>
                </a:tc>
                <a:extLst>
                  <a:ext uri="{0D108BD9-81ED-4DB2-BD59-A6C34878D82A}">
                    <a16:rowId xmlns:a16="http://schemas.microsoft.com/office/drawing/2014/main" xmlns="" val="3610773401"/>
                  </a:ext>
                </a:extLst>
              </a:tr>
              <a:tr h="122198">
                <a:tc>
                  <a:txBody>
                    <a:bodyPr/>
                    <a:lstStyle/>
                    <a:p>
                      <a:pPr algn="l" fontAlgn="t"/>
                      <a:r>
                        <a:rPr lang="en-US" sz="600" u="none" strike="noStrike">
                          <a:effectLst/>
                        </a:rPr>
                        <a:t>Fast inventar kulturværksted</a:t>
                      </a:r>
                      <a:endParaRPr lang="en-US" sz="600" b="0" i="0" u="none" strike="noStrike">
                        <a:solidFill>
                          <a:srgbClr val="000000"/>
                        </a:solidFill>
                        <a:effectLst/>
                        <a:latin typeface="Calibri" panose="020F0502020204030204" pitchFamily="34" charset="0"/>
                      </a:endParaRPr>
                    </a:p>
                  </a:txBody>
                  <a:tcPr marL="4015" marR="4015" marT="4015" marB="0"/>
                </a:tc>
                <a:tc>
                  <a:txBody>
                    <a:bodyPr/>
                    <a:lstStyle/>
                    <a:p>
                      <a:pPr algn="r" fontAlgn="b"/>
                      <a:r>
                        <a:rPr lang="en-US" sz="600" u="none" strike="noStrike">
                          <a:effectLst/>
                        </a:rPr>
                        <a:t>0</a:t>
                      </a:r>
                      <a:endParaRPr lang="en-US" sz="600" b="0" i="0" u="none" strike="noStrike">
                        <a:solidFill>
                          <a:srgbClr val="000000"/>
                        </a:solidFill>
                        <a:effectLst/>
                        <a:latin typeface="Calibri" panose="020F0502020204030204" pitchFamily="34" charset="0"/>
                      </a:endParaRPr>
                    </a:p>
                  </a:txBody>
                  <a:tcPr marL="4015" marR="4015" marT="4015" marB="0" anchor="b"/>
                </a:tc>
                <a:tc>
                  <a:txBody>
                    <a:bodyPr/>
                    <a:lstStyle/>
                    <a:p>
                      <a:pPr algn="r" fontAlgn="b"/>
                      <a:r>
                        <a:rPr lang="en-US" sz="600" u="none" strike="noStrike">
                          <a:effectLst/>
                        </a:rPr>
                        <a:t>afsat beløb</a:t>
                      </a:r>
                      <a:endParaRPr lang="en-US" sz="600" b="0" i="0" u="none" strike="noStrike">
                        <a:solidFill>
                          <a:srgbClr val="000000"/>
                        </a:solidFill>
                        <a:effectLst/>
                        <a:latin typeface="Calibri" panose="020F0502020204030204" pitchFamily="34" charset="0"/>
                      </a:endParaRPr>
                    </a:p>
                  </a:txBody>
                  <a:tcPr marL="4015" marR="4015" marT="4015" marB="0" anchor="b"/>
                </a:tc>
                <a:tc>
                  <a:txBody>
                    <a:bodyPr/>
                    <a:lstStyle/>
                    <a:p>
                      <a:pPr algn="l" fontAlgn="b"/>
                      <a:endParaRPr lang="en-US" sz="600" b="0" i="0" u="none" strike="noStrike">
                        <a:solidFill>
                          <a:srgbClr val="000000"/>
                        </a:solidFill>
                        <a:effectLst/>
                        <a:latin typeface="Calibri" panose="020F0502020204030204" pitchFamily="34" charset="0"/>
                      </a:endParaRPr>
                    </a:p>
                  </a:txBody>
                  <a:tcPr marL="4015" marR="4015" marT="4015" marB="0" anchor="b"/>
                </a:tc>
                <a:tc>
                  <a:txBody>
                    <a:bodyPr/>
                    <a:lstStyle/>
                    <a:p>
                      <a:pPr algn="r" fontAlgn="b"/>
                      <a:r>
                        <a:rPr lang="en-US" sz="600" u="none" strike="noStrike">
                          <a:effectLst/>
                        </a:rPr>
                        <a:t>80000</a:t>
                      </a:r>
                      <a:endParaRPr lang="en-US" sz="600" b="0" i="0" u="none" strike="noStrike">
                        <a:solidFill>
                          <a:srgbClr val="000000"/>
                        </a:solidFill>
                        <a:effectLst/>
                        <a:latin typeface="Calibri" panose="020F0502020204030204" pitchFamily="34" charset="0"/>
                      </a:endParaRPr>
                    </a:p>
                  </a:txBody>
                  <a:tcPr marL="4015" marR="4015" marT="4015" marB="0" anchor="b"/>
                </a:tc>
                <a:extLst>
                  <a:ext uri="{0D108BD9-81ED-4DB2-BD59-A6C34878D82A}">
                    <a16:rowId xmlns:a16="http://schemas.microsoft.com/office/drawing/2014/main" xmlns="" val="3240065466"/>
                  </a:ext>
                </a:extLst>
              </a:tr>
              <a:tr h="122198">
                <a:tc>
                  <a:txBody>
                    <a:bodyPr/>
                    <a:lstStyle/>
                    <a:p>
                      <a:pPr algn="l" fontAlgn="t"/>
                      <a:r>
                        <a:rPr lang="en-US" sz="600" u="none" strike="noStrike">
                          <a:effectLst/>
                        </a:rPr>
                        <a:t>Nybygning fitness</a:t>
                      </a:r>
                      <a:endParaRPr lang="en-US" sz="600" b="0" i="0" u="none" strike="noStrike">
                        <a:solidFill>
                          <a:srgbClr val="000000"/>
                        </a:solidFill>
                        <a:effectLst/>
                        <a:latin typeface="Calibri" panose="020F0502020204030204" pitchFamily="34" charset="0"/>
                      </a:endParaRPr>
                    </a:p>
                  </a:txBody>
                  <a:tcPr marL="4015" marR="4015" marT="4015" marB="0"/>
                </a:tc>
                <a:tc>
                  <a:txBody>
                    <a:bodyPr/>
                    <a:lstStyle/>
                    <a:p>
                      <a:pPr algn="r" fontAlgn="b"/>
                      <a:r>
                        <a:rPr lang="en-US" sz="600" u="none" strike="noStrike">
                          <a:effectLst/>
                        </a:rPr>
                        <a:t>129</a:t>
                      </a:r>
                      <a:endParaRPr lang="en-US" sz="600" b="0" i="0" u="none" strike="noStrike">
                        <a:solidFill>
                          <a:srgbClr val="000000"/>
                        </a:solidFill>
                        <a:effectLst/>
                        <a:latin typeface="Calibri" panose="020F0502020204030204" pitchFamily="34" charset="0"/>
                      </a:endParaRPr>
                    </a:p>
                  </a:txBody>
                  <a:tcPr marL="4015" marR="4015" marT="4015" marB="0" anchor="b"/>
                </a:tc>
                <a:tc>
                  <a:txBody>
                    <a:bodyPr/>
                    <a:lstStyle/>
                    <a:p>
                      <a:pPr algn="r" fontAlgn="b"/>
                      <a:r>
                        <a:rPr lang="en-US" sz="600" u="none" strike="noStrike">
                          <a:effectLst/>
                        </a:rPr>
                        <a:t>10Æ500.00</a:t>
                      </a:r>
                      <a:endParaRPr lang="en-US" sz="600" b="0" i="0" u="none" strike="noStrike">
                        <a:solidFill>
                          <a:srgbClr val="000000"/>
                        </a:solidFill>
                        <a:effectLst/>
                        <a:latin typeface="Calibri" panose="020F0502020204030204" pitchFamily="34" charset="0"/>
                      </a:endParaRPr>
                    </a:p>
                  </a:txBody>
                  <a:tcPr marL="4015" marR="4015" marT="4015" marB="0" anchor="b"/>
                </a:tc>
                <a:tc>
                  <a:txBody>
                    <a:bodyPr/>
                    <a:lstStyle/>
                    <a:p>
                      <a:pPr algn="l" fontAlgn="b"/>
                      <a:r>
                        <a:rPr lang="en-US" sz="600" u="none" strike="noStrike">
                          <a:effectLst/>
                        </a:rPr>
                        <a:t>m2</a:t>
                      </a:r>
                      <a:endParaRPr lang="en-US" sz="600" b="0" i="0" u="none" strike="noStrike">
                        <a:solidFill>
                          <a:srgbClr val="000000"/>
                        </a:solidFill>
                        <a:effectLst/>
                        <a:latin typeface="Calibri" panose="020F0502020204030204" pitchFamily="34" charset="0"/>
                      </a:endParaRPr>
                    </a:p>
                  </a:txBody>
                  <a:tcPr marL="4015" marR="4015" marT="4015" marB="0" anchor="b"/>
                </a:tc>
                <a:tc>
                  <a:txBody>
                    <a:bodyPr/>
                    <a:lstStyle/>
                    <a:p>
                      <a:pPr algn="r" fontAlgn="b"/>
                      <a:r>
                        <a:rPr lang="en-US" sz="600" u="none" strike="noStrike">
                          <a:effectLst/>
                        </a:rPr>
                        <a:t>1354500</a:t>
                      </a:r>
                      <a:endParaRPr lang="en-US" sz="600" b="0" i="0" u="none" strike="noStrike">
                        <a:solidFill>
                          <a:srgbClr val="000000"/>
                        </a:solidFill>
                        <a:effectLst/>
                        <a:latin typeface="Calibri" panose="020F0502020204030204" pitchFamily="34" charset="0"/>
                      </a:endParaRPr>
                    </a:p>
                  </a:txBody>
                  <a:tcPr marL="4015" marR="4015" marT="4015" marB="0" anchor="b"/>
                </a:tc>
                <a:extLst>
                  <a:ext uri="{0D108BD9-81ED-4DB2-BD59-A6C34878D82A}">
                    <a16:rowId xmlns:a16="http://schemas.microsoft.com/office/drawing/2014/main" xmlns="" val="3485770831"/>
                  </a:ext>
                </a:extLst>
              </a:tr>
              <a:tr h="122198">
                <a:tc>
                  <a:txBody>
                    <a:bodyPr/>
                    <a:lstStyle/>
                    <a:p>
                      <a:pPr algn="l" fontAlgn="t"/>
                      <a:r>
                        <a:rPr lang="nn-NO" sz="600" u="none" strike="noStrike">
                          <a:effectLst/>
                        </a:rPr>
                        <a:t>Fast inventar, supplement til eksi.</a:t>
                      </a:r>
                      <a:endParaRPr lang="nn-NO" sz="600" b="0" i="0" u="none" strike="noStrike">
                        <a:solidFill>
                          <a:srgbClr val="000000"/>
                        </a:solidFill>
                        <a:effectLst/>
                        <a:latin typeface="Calibri" panose="020F0502020204030204" pitchFamily="34" charset="0"/>
                      </a:endParaRPr>
                    </a:p>
                  </a:txBody>
                  <a:tcPr marL="4015" marR="4015" marT="4015" marB="0"/>
                </a:tc>
                <a:tc>
                  <a:txBody>
                    <a:bodyPr/>
                    <a:lstStyle/>
                    <a:p>
                      <a:pPr algn="r" fontAlgn="b"/>
                      <a:r>
                        <a:rPr lang="en-US" sz="600" u="none" strike="noStrike">
                          <a:effectLst/>
                        </a:rPr>
                        <a:t>0</a:t>
                      </a:r>
                      <a:endParaRPr lang="en-US" sz="600" b="0" i="0" u="none" strike="noStrike">
                        <a:solidFill>
                          <a:srgbClr val="000000"/>
                        </a:solidFill>
                        <a:effectLst/>
                        <a:latin typeface="Calibri" panose="020F0502020204030204" pitchFamily="34" charset="0"/>
                      </a:endParaRPr>
                    </a:p>
                  </a:txBody>
                  <a:tcPr marL="4015" marR="4015" marT="4015" marB="0" anchor="b"/>
                </a:tc>
                <a:tc>
                  <a:txBody>
                    <a:bodyPr/>
                    <a:lstStyle/>
                    <a:p>
                      <a:pPr algn="r" fontAlgn="b"/>
                      <a:r>
                        <a:rPr lang="en-US" sz="600" u="none" strike="noStrike">
                          <a:effectLst/>
                        </a:rPr>
                        <a:t>afsat beløb</a:t>
                      </a:r>
                      <a:endParaRPr lang="en-US" sz="600" b="0" i="0" u="none" strike="noStrike">
                        <a:solidFill>
                          <a:srgbClr val="000000"/>
                        </a:solidFill>
                        <a:effectLst/>
                        <a:latin typeface="Calibri" panose="020F0502020204030204" pitchFamily="34" charset="0"/>
                      </a:endParaRPr>
                    </a:p>
                  </a:txBody>
                  <a:tcPr marL="4015" marR="4015" marT="4015" marB="0" anchor="b"/>
                </a:tc>
                <a:tc>
                  <a:txBody>
                    <a:bodyPr/>
                    <a:lstStyle/>
                    <a:p>
                      <a:pPr algn="l" fontAlgn="b"/>
                      <a:endParaRPr lang="en-US" sz="600" b="0" i="0" u="none" strike="noStrike">
                        <a:solidFill>
                          <a:srgbClr val="000000"/>
                        </a:solidFill>
                        <a:effectLst/>
                        <a:latin typeface="Calibri" panose="020F0502020204030204" pitchFamily="34" charset="0"/>
                      </a:endParaRPr>
                    </a:p>
                  </a:txBody>
                  <a:tcPr marL="4015" marR="4015" marT="4015" marB="0" anchor="b"/>
                </a:tc>
                <a:tc>
                  <a:txBody>
                    <a:bodyPr/>
                    <a:lstStyle/>
                    <a:p>
                      <a:pPr algn="r" fontAlgn="b"/>
                      <a:r>
                        <a:rPr lang="en-US" sz="600" u="none" strike="noStrike">
                          <a:effectLst/>
                        </a:rPr>
                        <a:t>50000</a:t>
                      </a:r>
                      <a:endParaRPr lang="en-US" sz="600" b="0" i="0" u="none" strike="noStrike">
                        <a:solidFill>
                          <a:srgbClr val="000000"/>
                        </a:solidFill>
                        <a:effectLst/>
                        <a:latin typeface="Calibri" panose="020F0502020204030204" pitchFamily="34" charset="0"/>
                      </a:endParaRPr>
                    </a:p>
                  </a:txBody>
                  <a:tcPr marL="4015" marR="4015" marT="4015" marB="0" anchor="b"/>
                </a:tc>
                <a:extLst>
                  <a:ext uri="{0D108BD9-81ED-4DB2-BD59-A6C34878D82A}">
                    <a16:rowId xmlns:a16="http://schemas.microsoft.com/office/drawing/2014/main" xmlns="" val="2441509482"/>
                  </a:ext>
                </a:extLst>
              </a:tr>
              <a:tr h="122198">
                <a:tc>
                  <a:txBody>
                    <a:bodyPr/>
                    <a:lstStyle/>
                    <a:p>
                      <a:pPr algn="l" fontAlgn="b"/>
                      <a:r>
                        <a:rPr lang="en-US" sz="600" u="none" strike="noStrike">
                          <a:effectLst/>
                        </a:rPr>
                        <a:t>I alt</a:t>
                      </a:r>
                      <a:endParaRPr lang="en-US" sz="600" b="0" i="0" u="none" strike="noStrike">
                        <a:solidFill>
                          <a:srgbClr val="000000"/>
                        </a:solidFill>
                        <a:effectLst/>
                        <a:latin typeface="Calibri" panose="020F0502020204030204" pitchFamily="34" charset="0"/>
                      </a:endParaRPr>
                    </a:p>
                  </a:txBody>
                  <a:tcPr marL="4015" marR="4015" marT="4015" marB="0" anchor="b"/>
                </a:tc>
                <a:tc>
                  <a:txBody>
                    <a:bodyPr/>
                    <a:lstStyle/>
                    <a:p>
                      <a:pPr algn="l" fontAlgn="b"/>
                      <a:r>
                        <a:rPr lang="en-US" sz="600" u="none" strike="noStrike">
                          <a:effectLst/>
                        </a:rPr>
                        <a:t> </a:t>
                      </a:r>
                      <a:endParaRPr lang="en-US" sz="600" b="0" i="0" u="none" strike="noStrike">
                        <a:solidFill>
                          <a:srgbClr val="000000"/>
                        </a:solidFill>
                        <a:effectLst/>
                        <a:latin typeface="Calibri" panose="020F0502020204030204" pitchFamily="34" charset="0"/>
                      </a:endParaRPr>
                    </a:p>
                  </a:txBody>
                  <a:tcPr marL="4015" marR="4015" marT="4015" marB="0" anchor="b"/>
                </a:tc>
                <a:tc>
                  <a:txBody>
                    <a:bodyPr/>
                    <a:lstStyle/>
                    <a:p>
                      <a:pPr algn="l" fontAlgn="b"/>
                      <a:r>
                        <a:rPr lang="en-US" sz="600" u="none" strike="noStrike">
                          <a:effectLst/>
                        </a:rPr>
                        <a:t> </a:t>
                      </a:r>
                      <a:endParaRPr lang="en-US" sz="600" b="0" i="0" u="none" strike="noStrike">
                        <a:solidFill>
                          <a:srgbClr val="000000"/>
                        </a:solidFill>
                        <a:effectLst/>
                        <a:latin typeface="Calibri" panose="020F0502020204030204" pitchFamily="34" charset="0"/>
                      </a:endParaRPr>
                    </a:p>
                  </a:txBody>
                  <a:tcPr marL="4015" marR="4015" marT="4015" marB="0" anchor="b"/>
                </a:tc>
                <a:tc>
                  <a:txBody>
                    <a:bodyPr/>
                    <a:lstStyle/>
                    <a:p>
                      <a:pPr algn="l" fontAlgn="b"/>
                      <a:r>
                        <a:rPr lang="en-US" sz="600" u="none" strike="noStrike">
                          <a:effectLst/>
                        </a:rPr>
                        <a:t> </a:t>
                      </a:r>
                      <a:endParaRPr lang="en-US" sz="600" b="0" i="0" u="none" strike="noStrike">
                        <a:solidFill>
                          <a:srgbClr val="000000"/>
                        </a:solidFill>
                        <a:effectLst/>
                        <a:latin typeface="Calibri" panose="020F0502020204030204" pitchFamily="34" charset="0"/>
                      </a:endParaRPr>
                    </a:p>
                  </a:txBody>
                  <a:tcPr marL="4015" marR="4015" marT="4015" marB="0" anchor="b"/>
                </a:tc>
                <a:tc>
                  <a:txBody>
                    <a:bodyPr/>
                    <a:lstStyle/>
                    <a:p>
                      <a:pPr algn="r" fontAlgn="b"/>
                      <a:r>
                        <a:rPr lang="en-US" sz="600" u="none" strike="noStrike">
                          <a:effectLst/>
                        </a:rPr>
                        <a:t>2243500</a:t>
                      </a:r>
                      <a:endParaRPr lang="en-US" sz="600" b="1" i="0" u="none" strike="noStrike">
                        <a:solidFill>
                          <a:srgbClr val="000000"/>
                        </a:solidFill>
                        <a:effectLst/>
                        <a:latin typeface="Calibri" panose="020F0502020204030204" pitchFamily="34" charset="0"/>
                      </a:endParaRPr>
                    </a:p>
                  </a:txBody>
                  <a:tcPr marL="4015" marR="4015" marT="4015" marB="0" anchor="b"/>
                </a:tc>
                <a:extLst>
                  <a:ext uri="{0D108BD9-81ED-4DB2-BD59-A6C34878D82A}">
                    <a16:rowId xmlns:a16="http://schemas.microsoft.com/office/drawing/2014/main" xmlns="" val="3965035114"/>
                  </a:ext>
                </a:extLst>
              </a:tr>
              <a:tr h="152747">
                <a:tc>
                  <a:txBody>
                    <a:bodyPr/>
                    <a:lstStyle/>
                    <a:p>
                      <a:pPr algn="l" fontAlgn="b"/>
                      <a:r>
                        <a:rPr lang="en-US" sz="700" u="none" strike="noStrike">
                          <a:effectLst/>
                        </a:rPr>
                        <a:t>Pkt. 3 / Ombygninger, 515 m2 </a:t>
                      </a:r>
                      <a:endParaRPr lang="en-US" sz="700" b="1" i="0" u="none" strike="noStrike">
                        <a:solidFill>
                          <a:srgbClr val="000000"/>
                        </a:solidFill>
                        <a:effectLst/>
                        <a:latin typeface="Calibri" panose="020F0502020204030204" pitchFamily="34" charset="0"/>
                      </a:endParaRPr>
                    </a:p>
                  </a:txBody>
                  <a:tcPr marL="4015" marR="4015" marT="4015" marB="0" anchor="b"/>
                </a:tc>
                <a:tc>
                  <a:txBody>
                    <a:bodyPr/>
                    <a:lstStyle/>
                    <a:p>
                      <a:pPr algn="r" fontAlgn="b"/>
                      <a:r>
                        <a:rPr lang="en-US" sz="600" u="none" strike="noStrike">
                          <a:effectLst/>
                        </a:rPr>
                        <a:t>515</a:t>
                      </a:r>
                      <a:endParaRPr lang="en-US" sz="600" b="1" i="0" u="none" strike="noStrike">
                        <a:solidFill>
                          <a:srgbClr val="000000"/>
                        </a:solidFill>
                        <a:effectLst/>
                        <a:latin typeface="Calibri" panose="020F0502020204030204" pitchFamily="34" charset="0"/>
                      </a:endParaRPr>
                    </a:p>
                  </a:txBody>
                  <a:tcPr marL="4015" marR="4015" marT="4015" marB="0" anchor="b"/>
                </a:tc>
                <a:tc>
                  <a:txBody>
                    <a:bodyPr/>
                    <a:lstStyle/>
                    <a:p>
                      <a:pPr algn="l" fontAlgn="b"/>
                      <a:r>
                        <a:rPr lang="en-US" sz="600" u="none" strike="noStrike">
                          <a:effectLst/>
                        </a:rPr>
                        <a:t> </a:t>
                      </a:r>
                      <a:endParaRPr lang="en-US" sz="600" b="0" i="0" u="none" strike="noStrike">
                        <a:solidFill>
                          <a:srgbClr val="000000"/>
                        </a:solidFill>
                        <a:effectLst/>
                        <a:latin typeface="Calibri" panose="020F0502020204030204" pitchFamily="34" charset="0"/>
                      </a:endParaRPr>
                    </a:p>
                  </a:txBody>
                  <a:tcPr marL="4015" marR="4015" marT="4015" marB="0" anchor="b"/>
                </a:tc>
                <a:tc>
                  <a:txBody>
                    <a:bodyPr/>
                    <a:lstStyle/>
                    <a:p>
                      <a:pPr algn="l" fontAlgn="b"/>
                      <a:r>
                        <a:rPr lang="en-US" sz="600" u="none" strike="noStrike">
                          <a:effectLst/>
                        </a:rPr>
                        <a:t> </a:t>
                      </a:r>
                      <a:endParaRPr lang="en-US" sz="600" b="0" i="0" u="none" strike="noStrike">
                        <a:solidFill>
                          <a:srgbClr val="000000"/>
                        </a:solidFill>
                        <a:effectLst/>
                        <a:latin typeface="Calibri" panose="020F0502020204030204" pitchFamily="34" charset="0"/>
                      </a:endParaRPr>
                    </a:p>
                  </a:txBody>
                  <a:tcPr marL="4015" marR="4015" marT="4015" marB="0" anchor="b"/>
                </a:tc>
                <a:tc>
                  <a:txBody>
                    <a:bodyPr/>
                    <a:lstStyle/>
                    <a:p>
                      <a:pPr algn="l" fontAlgn="b"/>
                      <a:r>
                        <a:rPr lang="en-US" sz="600" u="none" strike="noStrike">
                          <a:effectLst/>
                        </a:rPr>
                        <a:t> </a:t>
                      </a:r>
                      <a:endParaRPr lang="en-US" sz="600" b="0" i="0" u="none" strike="noStrike">
                        <a:solidFill>
                          <a:srgbClr val="000000"/>
                        </a:solidFill>
                        <a:effectLst/>
                        <a:latin typeface="Calibri" panose="020F0502020204030204" pitchFamily="34" charset="0"/>
                      </a:endParaRPr>
                    </a:p>
                  </a:txBody>
                  <a:tcPr marL="4015" marR="4015" marT="4015" marB="0" anchor="b"/>
                </a:tc>
                <a:extLst>
                  <a:ext uri="{0D108BD9-81ED-4DB2-BD59-A6C34878D82A}">
                    <a16:rowId xmlns:a16="http://schemas.microsoft.com/office/drawing/2014/main" xmlns="" val="1587666965"/>
                  </a:ext>
                </a:extLst>
              </a:tr>
              <a:tr h="122198">
                <a:tc>
                  <a:txBody>
                    <a:bodyPr/>
                    <a:lstStyle/>
                    <a:p>
                      <a:pPr algn="l" fontAlgn="t"/>
                      <a:r>
                        <a:rPr lang="en-US" sz="600" u="none" strike="noStrike">
                          <a:effectLst/>
                        </a:rPr>
                        <a:t>Ombygning Kælder m. nedgang</a:t>
                      </a:r>
                      <a:endParaRPr lang="en-US" sz="600" b="0" i="0" u="none" strike="noStrike">
                        <a:solidFill>
                          <a:srgbClr val="000000"/>
                        </a:solidFill>
                        <a:effectLst/>
                        <a:latin typeface="Calibri" panose="020F0502020204030204" pitchFamily="34" charset="0"/>
                      </a:endParaRPr>
                    </a:p>
                  </a:txBody>
                  <a:tcPr marL="4015" marR="4015" marT="4015" marB="0"/>
                </a:tc>
                <a:tc>
                  <a:txBody>
                    <a:bodyPr/>
                    <a:lstStyle/>
                    <a:p>
                      <a:pPr algn="r" fontAlgn="b"/>
                      <a:r>
                        <a:rPr lang="en-US" sz="600" u="none" strike="noStrike">
                          <a:effectLst/>
                        </a:rPr>
                        <a:t>128</a:t>
                      </a:r>
                      <a:endParaRPr lang="en-US" sz="600" b="0" i="0" u="none" strike="noStrike">
                        <a:solidFill>
                          <a:srgbClr val="000000"/>
                        </a:solidFill>
                        <a:effectLst/>
                        <a:latin typeface="Calibri" panose="020F0502020204030204" pitchFamily="34" charset="0"/>
                      </a:endParaRPr>
                    </a:p>
                  </a:txBody>
                  <a:tcPr marL="4015" marR="4015" marT="4015" marB="0" anchor="b"/>
                </a:tc>
                <a:tc>
                  <a:txBody>
                    <a:bodyPr/>
                    <a:lstStyle/>
                    <a:p>
                      <a:pPr algn="r" fontAlgn="b"/>
                      <a:r>
                        <a:rPr lang="en-US" sz="600" u="none" strike="noStrike">
                          <a:effectLst/>
                        </a:rPr>
                        <a:t>3Æ390.00</a:t>
                      </a:r>
                      <a:endParaRPr lang="en-US" sz="600" b="0" i="0" u="none" strike="noStrike">
                        <a:solidFill>
                          <a:srgbClr val="000000"/>
                        </a:solidFill>
                        <a:effectLst/>
                        <a:latin typeface="Calibri" panose="020F0502020204030204" pitchFamily="34" charset="0"/>
                      </a:endParaRPr>
                    </a:p>
                  </a:txBody>
                  <a:tcPr marL="4015" marR="4015" marT="4015" marB="0" anchor="b"/>
                </a:tc>
                <a:tc>
                  <a:txBody>
                    <a:bodyPr/>
                    <a:lstStyle/>
                    <a:p>
                      <a:pPr algn="l" fontAlgn="b"/>
                      <a:r>
                        <a:rPr lang="en-US" sz="600" u="none" strike="noStrike">
                          <a:effectLst/>
                        </a:rPr>
                        <a:t>m²</a:t>
                      </a:r>
                      <a:endParaRPr lang="en-US" sz="600" b="0" i="0" u="none" strike="noStrike">
                        <a:solidFill>
                          <a:srgbClr val="000000"/>
                        </a:solidFill>
                        <a:effectLst/>
                        <a:latin typeface="Calibri" panose="020F0502020204030204" pitchFamily="34" charset="0"/>
                      </a:endParaRPr>
                    </a:p>
                  </a:txBody>
                  <a:tcPr marL="4015" marR="4015" marT="4015" marB="0" anchor="b"/>
                </a:tc>
                <a:tc>
                  <a:txBody>
                    <a:bodyPr/>
                    <a:lstStyle/>
                    <a:p>
                      <a:pPr algn="r" fontAlgn="b"/>
                      <a:r>
                        <a:rPr lang="en-US" sz="600" u="none" strike="noStrike">
                          <a:effectLst/>
                        </a:rPr>
                        <a:t>433920</a:t>
                      </a:r>
                      <a:endParaRPr lang="en-US" sz="600" b="0" i="0" u="none" strike="noStrike">
                        <a:solidFill>
                          <a:srgbClr val="000000"/>
                        </a:solidFill>
                        <a:effectLst/>
                        <a:latin typeface="Calibri" panose="020F0502020204030204" pitchFamily="34" charset="0"/>
                      </a:endParaRPr>
                    </a:p>
                  </a:txBody>
                  <a:tcPr marL="4015" marR="4015" marT="4015" marB="0" anchor="b"/>
                </a:tc>
                <a:extLst>
                  <a:ext uri="{0D108BD9-81ED-4DB2-BD59-A6C34878D82A}">
                    <a16:rowId xmlns:a16="http://schemas.microsoft.com/office/drawing/2014/main" xmlns="" val="3997959005"/>
                  </a:ext>
                </a:extLst>
              </a:tr>
              <a:tr h="122198">
                <a:tc>
                  <a:txBody>
                    <a:bodyPr/>
                    <a:lstStyle/>
                    <a:p>
                      <a:pPr algn="l" fontAlgn="t"/>
                      <a:r>
                        <a:rPr lang="en-US" sz="600" u="none" strike="noStrike">
                          <a:effectLst/>
                        </a:rPr>
                        <a:t>Ombygning Cafe </a:t>
                      </a:r>
                      <a:endParaRPr lang="en-US" sz="600" b="0" i="0" u="none" strike="noStrike">
                        <a:solidFill>
                          <a:srgbClr val="000000"/>
                        </a:solidFill>
                        <a:effectLst/>
                        <a:latin typeface="Calibri" panose="020F0502020204030204" pitchFamily="34" charset="0"/>
                      </a:endParaRPr>
                    </a:p>
                  </a:txBody>
                  <a:tcPr marL="4015" marR="4015" marT="4015" marB="0"/>
                </a:tc>
                <a:tc>
                  <a:txBody>
                    <a:bodyPr/>
                    <a:lstStyle/>
                    <a:p>
                      <a:pPr algn="r" fontAlgn="b"/>
                      <a:r>
                        <a:rPr lang="en-US" sz="600" u="none" strike="noStrike">
                          <a:effectLst/>
                        </a:rPr>
                        <a:t>62</a:t>
                      </a:r>
                      <a:endParaRPr lang="en-US" sz="600" b="0" i="0" u="none" strike="noStrike">
                        <a:solidFill>
                          <a:srgbClr val="000000"/>
                        </a:solidFill>
                        <a:effectLst/>
                        <a:latin typeface="Calibri" panose="020F0502020204030204" pitchFamily="34" charset="0"/>
                      </a:endParaRPr>
                    </a:p>
                  </a:txBody>
                  <a:tcPr marL="4015" marR="4015" marT="4015" marB="0" anchor="b"/>
                </a:tc>
                <a:tc>
                  <a:txBody>
                    <a:bodyPr/>
                    <a:lstStyle/>
                    <a:p>
                      <a:pPr algn="r" fontAlgn="b"/>
                      <a:r>
                        <a:rPr lang="en-US" sz="600" u="none" strike="noStrike">
                          <a:effectLst/>
                        </a:rPr>
                        <a:t>2Æ497.00</a:t>
                      </a:r>
                      <a:endParaRPr lang="en-US" sz="600" b="0" i="0" u="none" strike="noStrike">
                        <a:solidFill>
                          <a:srgbClr val="000000"/>
                        </a:solidFill>
                        <a:effectLst/>
                        <a:latin typeface="Calibri" panose="020F0502020204030204" pitchFamily="34" charset="0"/>
                      </a:endParaRPr>
                    </a:p>
                  </a:txBody>
                  <a:tcPr marL="4015" marR="4015" marT="4015" marB="0" anchor="b"/>
                </a:tc>
                <a:tc>
                  <a:txBody>
                    <a:bodyPr/>
                    <a:lstStyle/>
                    <a:p>
                      <a:pPr algn="l" fontAlgn="b"/>
                      <a:r>
                        <a:rPr lang="en-US" sz="600" u="none" strike="noStrike">
                          <a:effectLst/>
                        </a:rPr>
                        <a:t>m²</a:t>
                      </a:r>
                      <a:endParaRPr lang="en-US" sz="600" b="0" i="0" u="none" strike="noStrike">
                        <a:solidFill>
                          <a:srgbClr val="000000"/>
                        </a:solidFill>
                        <a:effectLst/>
                        <a:latin typeface="Calibri" panose="020F0502020204030204" pitchFamily="34" charset="0"/>
                      </a:endParaRPr>
                    </a:p>
                  </a:txBody>
                  <a:tcPr marL="4015" marR="4015" marT="4015" marB="0" anchor="b"/>
                </a:tc>
                <a:tc>
                  <a:txBody>
                    <a:bodyPr/>
                    <a:lstStyle/>
                    <a:p>
                      <a:pPr algn="r" fontAlgn="b"/>
                      <a:r>
                        <a:rPr lang="en-US" sz="600" u="none" strike="noStrike">
                          <a:effectLst/>
                        </a:rPr>
                        <a:t>154814</a:t>
                      </a:r>
                      <a:endParaRPr lang="en-US" sz="600" b="0" i="0" u="none" strike="noStrike">
                        <a:solidFill>
                          <a:srgbClr val="000000"/>
                        </a:solidFill>
                        <a:effectLst/>
                        <a:latin typeface="Calibri" panose="020F0502020204030204" pitchFamily="34" charset="0"/>
                      </a:endParaRPr>
                    </a:p>
                  </a:txBody>
                  <a:tcPr marL="4015" marR="4015" marT="4015" marB="0" anchor="b"/>
                </a:tc>
                <a:extLst>
                  <a:ext uri="{0D108BD9-81ED-4DB2-BD59-A6C34878D82A}">
                    <a16:rowId xmlns:a16="http://schemas.microsoft.com/office/drawing/2014/main" xmlns="" val="2472209110"/>
                  </a:ext>
                </a:extLst>
              </a:tr>
              <a:tr h="122198">
                <a:tc>
                  <a:txBody>
                    <a:bodyPr/>
                    <a:lstStyle/>
                    <a:p>
                      <a:pPr algn="l" fontAlgn="t"/>
                      <a:r>
                        <a:rPr lang="da-DK" sz="600" u="none" strike="noStrike">
                          <a:effectLst/>
                        </a:rPr>
                        <a:t>Ombygning Køkken m. ny indgang, nedlæggelse af indvendig trappe</a:t>
                      </a:r>
                      <a:endParaRPr lang="da-DK" sz="600" b="0" i="0" u="none" strike="noStrike">
                        <a:solidFill>
                          <a:srgbClr val="000000"/>
                        </a:solidFill>
                        <a:effectLst/>
                        <a:latin typeface="Calibri" panose="020F0502020204030204" pitchFamily="34" charset="0"/>
                      </a:endParaRPr>
                    </a:p>
                  </a:txBody>
                  <a:tcPr marL="4015" marR="4015" marT="4015" marB="0"/>
                </a:tc>
                <a:tc>
                  <a:txBody>
                    <a:bodyPr/>
                    <a:lstStyle/>
                    <a:p>
                      <a:pPr algn="r" fontAlgn="b"/>
                      <a:r>
                        <a:rPr lang="en-US" sz="600" u="none" strike="noStrike">
                          <a:effectLst/>
                        </a:rPr>
                        <a:t>67</a:t>
                      </a:r>
                      <a:endParaRPr lang="en-US" sz="600" b="0" i="0" u="none" strike="noStrike">
                        <a:solidFill>
                          <a:srgbClr val="000000"/>
                        </a:solidFill>
                        <a:effectLst/>
                        <a:latin typeface="Calibri" panose="020F0502020204030204" pitchFamily="34" charset="0"/>
                      </a:endParaRPr>
                    </a:p>
                  </a:txBody>
                  <a:tcPr marL="4015" marR="4015" marT="4015" marB="0" anchor="b"/>
                </a:tc>
                <a:tc>
                  <a:txBody>
                    <a:bodyPr/>
                    <a:lstStyle/>
                    <a:p>
                      <a:pPr algn="r" fontAlgn="b"/>
                      <a:r>
                        <a:rPr lang="en-US" sz="600" u="none" strike="noStrike">
                          <a:effectLst/>
                        </a:rPr>
                        <a:t>3Æ390.00</a:t>
                      </a:r>
                      <a:endParaRPr lang="en-US" sz="600" b="0" i="0" u="none" strike="noStrike">
                        <a:solidFill>
                          <a:srgbClr val="000000"/>
                        </a:solidFill>
                        <a:effectLst/>
                        <a:latin typeface="Calibri" panose="020F0502020204030204" pitchFamily="34" charset="0"/>
                      </a:endParaRPr>
                    </a:p>
                  </a:txBody>
                  <a:tcPr marL="4015" marR="4015" marT="4015" marB="0" anchor="b"/>
                </a:tc>
                <a:tc>
                  <a:txBody>
                    <a:bodyPr/>
                    <a:lstStyle/>
                    <a:p>
                      <a:pPr algn="l" fontAlgn="b"/>
                      <a:r>
                        <a:rPr lang="en-US" sz="600" u="none" strike="noStrike">
                          <a:effectLst/>
                        </a:rPr>
                        <a:t>m²</a:t>
                      </a:r>
                      <a:endParaRPr lang="en-US" sz="600" b="0" i="0" u="none" strike="noStrike">
                        <a:solidFill>
                          <a:srgbClr val="000000"/>
                        </a:solidFill>
                        <a:effectLst/>
                        <a:latin typeface="Calibri" panose="020F0502020204030204" pitchFamily="34" charset="0"/>
                      </a:endParaRPr>
                    </a:p>
                  </a:txBody>
                  <a:tcPr marL="4015" marR="4015" marT="4015" marB="0" anchor="b"/>
                </a:tc>
                <a:tc>
                  <a:txBody>
                    <a:bodyPr/>
                    <a:lstStyle/>
                    <a:p>
                      <a:pPr algn="r" fontAlgn="b"/>
                      <a:r>
                        <a:rPr lang="en-US" sz="600" u="none" strike="noStrike">
                          <a:effectLst/>
                        </a:rPr>
                        <a:t>227130</a:t>
                      </a:r>
                      <a:endParaRPr lang="en-US" sz="600" b="0" i="0" u="none" strike="noStrike">
                        <a:solidFill>
                          <a:srgbClr val="000000"/>
                        </a:solidFill>
                        <a:effectLst/>
                        <a:latin typeface="Calibri" panose="020F0502020204030204" pitchFamily="34" charset="0"/>
                      </a:endParaRPr>
                    </a:p>
                  </a:txBody>
                  <a:tcPr marL="4015" marR="4015" marT="4015" marB="0" anchor="b"/>
                </a:tc>
                <a:extLst>
                  <a:ext uri="{0D108BD9-81ED-4DB2-BD59-A6C34878D82A}">
                    <a16:rowId xmlns:a16="http://schemas.microsoft.com/office/drawing/2014/main" xmlns="" val="852434353"/>
                  </a:ext>
                </a:extLst>
              </a:tr>
              <a:tr h="122198">
                <a:tc>
                  <a:txBody>
                    <a:bodyPr/>
                    <a:lstStyle/>
                    <a:p>
                      <a:pPr algn="l" fontAlgn="t"/>
                      <a:r>
                        <a:rPr lang="en-US" sz="600" u="none" strike="noStrike">
                          <a:effectLst/>
                        </a:rPr>
                        <a:t>Ombygning Omklædning</a:t>
                      </a:r>
                      <a:endParaRPr lang="en-US" sz="600" b="0" i="0" u="none" strike="noStrike">
                        <a:solidFill>
                          <a:srgbClr val="000000"/>
                        </a:solidFill>
                        <a:effectLst/>
                        <a:latin typeface="Calibri" panose="020F0502020204030204" pitchFamily="34" charset="0"/>
                      </a:endParaRPr>
                    </a:p>
                  </a:txBody>
                  <a:tcPr marL="4015" marR="4015" marT="4015" marB="0"/>
                </a:tc>
                <a:tc>
                  <a:txBody>
                    <a:bodyPr/>
                    <a:lstStyle/>
                    <a:p>
                      <a:pPr algn="r" fontAlgn="b"/>
                      <a:r>
                        <a:rPr lang="en-US" sz="600" u="none" strike="noStrike">
                          <a:effectLst/>
                        </a:rPr>
                        <a:t>10</a:t>
                      </a:r>
                      <a:endParaRPr lang="en-US" sz="600" b="0" i="0" u="none" strike="noStrike">
                        <a:solidFill>
                          <a:srgbClr val="000000"/>
                        </a:solidFill>
                        <a:effectLst/>
                        <a:latin typeface="Calibri" panose="020F0502020204030204" pitchFamily="34" charset="0"/>
                      </a:endParaRPr>
                    </a:p>
                  </a:txBody>
                  <a:tcPr marL="4015" marR="4015" marT="4015" marB="0" anchor="b"/>
                </a:tc>
                <a:tc>
                  <a:txBody>
                    <a:bodyPr/>
                    <a:lstStyle/>
                    <a:p>
                      <a:pPr algn="r" fontAlgn="b"/>
                      <a:r>
                        <a:rPr lang="en-US" sz="600" u="none" strike="noStrike">
                          <a:effectLst/>
                        </a:rPr>
                        <a:t>2Æ100.00</a:t>
                      </a:r>
                      <a:endParaRPr lang="en-US" sz="600" b="0" i="0" u="none" strike="noStrike">
                        <a:solidFill>
                          <a:srgbClr val="000000"/>
                        </a:solidFill>
                        <a:effectLst/>
                        <a:latin typeface="Calibri" panose="020F0502020204030204" pitchFamily="34" charset="0"/>
                      </a:endParaRPr>
                    </a:p>
                  </a:txBody>
                  <a:tcPr marL="4015" marR="4015" marT="4015" marB="0" anchor="b"/>
                </a:tc>
                <a:tc>
                  <a:txBody>
                    <a:bodyPr/>
                    <a:lstStyle/>
                    <a:p>
                      <a:pPr algn="l" fontAlgn="b"/>
                      <a:r>
                        <a:rPr lang="en-US" sz="600" u="none" strike="noStrike">
                          <a:effectLst/>
                        </a:rPr>
                        <a:t>m²</a:t>
                      </a:r>
                      <a:endParaRPr lang="en-US" sz="600" b="0" i="0" u="none" strike="noStrike">
                        <a:solidFill>
                          <a:srgbClr val="000000"/>
                        </a:solidFill>
                        <a:effectLst/>
                        <a:latin typeface="Calibri" panose="020F0502020204030204" pitchFamily="34" charset="0"/>
                      </a:endParaRPr>
                    </a:p>
                  </a:txBody>
                  <a:tcPr marL="4015" marR="4015" marT="4015" marB="0" anchor="b"/>
                </a:tc>
                <a:tc>
                  <a:txBody>
                    <a:bodyPr/>
                    <a:lstStyle/>
                    <a:p>
                      <a:pPr algn="r" fontAlgn="b"/>
                      <a:r>
                        <a:rPr lang="en-US" sz="600" u="none" strike="noStrike">
                          <a:effectLst/>
                        </a:rPr>
                        <a:t>21000</a:t>
                      </a:r>
                      <a:endParaRPr lang="en-US" sz="600" b="0" i="0" u="none" strike="noStrike">
                        <a:solidFill>
                          <a:srgbClr val="000000"/>
                        </a:solidFill>
                        <a:effectLst/>
                        <a:latin typeface="Calibri" panose="020F0502020204030204" pitchFamily="34" charset="0"/>
                      </a:endParaRPr>
                    </a:p>
                  </a:txBody>
                  <a:tcPr marL="4015" marR="4015" marT="4015" marB="0" anchor="b"/>
                </a:tc>
                <a:extLst>
                  <a:ext uri="{0D108BD9-81ED-4DB2-BD59-A6C34878D82A}">
                    <a16:rowId xmlns:a16="http://schemas.microsoft.com/office/drawing/2014/main" xmlns="" val="1812026479"/>
                  </a:ext>
                </a:extLst>
              </a:tr>
              <a:tr h="122198">
                <a:tc>
                  <a:txBody>
                    <a:bodyPr/>
                    <a:lstStyle/>
                    <a:p>
                      <a:pPr algn="l" fontAlgn="t"/>
                      <a:r>
                        <a:rPr lang="en-US" sz="600" u="none" strike="noStrike">
                          <a:effectLst/>
                        </a:rPr>
                        <a:t>Ombygning Klubhus</a:t>
                      </a:r>
                      <a:endParaRPr lang="en-US" sz="600" b="0" i="0" u="none" strike="noStrike">
                        <a:solidFill>
                          <a:srgbClr val="000000"/>
                        </a:solidFill>
                        <a:effectLst/>
                        <a:latin typeface="Calibri" panose="020F0502020204030204" pitchFamily="34" charset="0"/>
                      </a:endParaRPr>
                    </a:p>
                  </a:txBody>
                  <a:tcPr marL="4015" marR="4015" marT="4015" marB="0"/>
                </a:tc>
                <a:tc>
                  <a:txBody>
                    <a:bodyPr/>
                    <a:lstStyle/>
                    <a:p>
                      <a:pPr algn="r" fontAlgn="b"/>
                      <a:r>
                        <a:rPr lang="en-US" sz="600" u="none" strike="noStrike">
                          <a:effectLst/>
                        </a:rPr>
                        <a:t>53</a:t>
                      </a:r>
                      <a:endParaRPr lang="en-US" sz="600" b="0" i="0" u="none" strike="noStrike">
                        <a:solidFill>
                          <a:srgbClr val="000000"/>
                        </a:solidFill>
                        <a:effectLst/>
                        <a:latin typeface="Calibri" panose="020F0502020204030204" pitchFamily="34" charset="0"/>
                      </a:endParaRPr>
                    </a:p>
                  </a:txBody>
                  <a:tcPr marL="4015" marR="4015" marT="4015" marB="0" anchor="b"/>
                </a:tc>
                <a:tc>
                  <a:txBody>
                    <a:bodyPr/>
                    <a:lstStyle/>
                    <a:p>
                      <a:pPr algn="r" fontAlgn="b"/>
                      <a:r>
                        <a:rPr lang="en-US" sz="600" u="none" strike="noStrike">
                          <a:effectLst/>
                        </a:rPr>
                        <a:t>2Æ497.00</a:t>
                      </a:r>
                      <a:endParaRPr lang="en-US" sz="600" b="0" i="0" u="none" strike="noStrike">
                        <a:solidFill>
                          <a:srgbClr val="000000"/>
                        </a:solidFill>
                        <a:effectLst/>
                        <a:latin typeface="Calibri" panose="020F0502020204030204" pitchFamily="34" charset="0"/>
                      </a:endParaRPr>
                    </a:p>
                  </a:txBody>
                  <a:tcPr marL="4015" marR="4015" marT="4015" marB="0" anchor="b"/>
                </a:tc>
                <a:tc>
                  <a:txBody>
                    <a:bodyPr/>
                    <a:lstStyle/>
                    <a:p>
                      <a:pPr algn="l" fontAlgn="b"/>
                      <a:r>
                        <a:rPr lang="en-US" sz="600" u="none" strike="noStrike">
                          <a:effectLst/>
                        </a:rPr>
                        <a:t>m²</a:t>
                      </a:r>
                      <a:endParaRPr lang="en-US" sz="600" b="0" i="0" u="none" strike="noStrike">
                        <a:solidFill>
                          <a:srgbClr val="000000"/>
                        </a:solidFill>
                        <a:effectLst/>
                        <a:latin typeface="Calibri" panose="020F0502020204030204" pitchFamily="34" charset="0"/>
                      </a:endParaRPr>
                    </a:p>
                  </a:txBody>
                  <a:tcPr marL="4015" marR="4015" marT="4015" marB="0" anchor="b"/>
                </a:tc>
                <a:tc>
                  <a:txBody>
                    <a:bodyPr/>
                    <a:lstStyle/>
                    <a:p>
                      <a:pPr algn="r" fontAlgn="b"/>
                      <a:r>
                        <a:rPr lang="en-US" sz="600" u="none" strike="noStrike">
                          <a:effectLst/>
                        </a:rPr>
                        <a:t>132341</a:t>
                      </a:r>
                      <a:endParaRPr lang="en-US" sz="600" b="0" i="0" u="none" strike="noStrike">
                        <a:solidFill>
                          <a:srgbClr val="000000"/>
                        </a:solidFill>
                        <a:effectLst/>
                        <a:latin typeface="Calibri" panose="020F0502020204030204" pitchFamily="34" charset="0"/>
                      </a:endParaRPr>
                    </a:p>
                  </a:txBody>
                  <a:tcPr marL="4015" marR="4015" marT="4015" marB="0" anchor="b"/>
                </a:tc>
                <a:extLst>
                  <a:ext uri="{0D108BD9-81ED-4DB2-BD59-A6C34878D82A}">
                    <a16:rowId xmlns:a16="http://schemas.microsoft.com/office/drawing/2014/main" xmlns="" val="2203541286"/>
                  </a:ext>
                </a:extLst>
              </a:tr>
              <a:tr h="122198">
                <a:tc>
                  <a:txBody>
                    <a:bodyPr/>
                    <a:lstStyle/>
                    <a:p>
                      <a:pPr algn="l" fontAlgn="b"/>
                      <a:r>
                        <a:rPr lang="en-US" sz="600" u="none" strike="noStrike">
                          <a:effectLst/>
                        </a:rPr>
                        <a:t>I alt</a:t>
                      </a:r>
                      <a:endParaRPr lang="en-US" sz="600" b="0" i="0" u="none" strike="noStrike">
                        <a:solidFill>
                          <a:srgbClr val="000000"/>
                        </a:solidFill>
                        <a:effectLst/>
                        <a:latin typeface="Calibri" panose="020F0502020204030204" pitchFamily="34" charset="0"/>
                      </a:endParaRPr>
                    </a:p>
                  </a:txBody>
                  <a:tcPr marL="4015" marR="4015" marT="4015" marB="0" anchor="b"/>
                </a:tc>
                <a:tc>
                  <a:txBody>
                    <a:bodyPr/>
                    <a:lstStyle/>
                    <a:p>
                      <a:pPr algn="l" fontAlgn="b"/>
                      <a:r>
                        <a:rPr lang="en-US" sz="600" u="none" strike="noStrike">
                          <a:effectLst/>
                        </a:rPr>
                        <a:t> </a:t>
                      </a:r>
                      <a:endParaRPr lang="en-US" sz="600" b="0" i="0" u="none" strike="noStrike">
                        <a:solidFill>
                          <a:srgbClr val="000000"/>
                        </a:solidFill>
                        <a:effectLst/>
                        <a:latin typeface="Calibri" panose="020F0502020204030204" pitchFamily="34" charset="0"/>
                      </a:endParaRPr>
                    </a:p>
                  </a:txBody>
                  <a:tcPr marL="4015" marR="4015" marT="4015" marB="0" anchor="b"/>
                </a:tc>
                <a:tc>
                  <a:txBody>
                    <a:bodyPr/>
                    <a:lstStyle/>
                    <a:p>
                      <a:pPr algn="l" fontAlgn="b"/>
                      <a:r>
                        <a:rPr lang="en-US" sz="600" u="none" strike="noStrike">
                          <a:effectLst/>
                        </a:rPr>
                        <a:t> </a:t>
                      </a:r>
                      <a:endParaRPr lang="en-US" sz="600" b="0" i="0" u="none" strike="noStrike">
                        <a:solidFill>
                          <a:srgbClr val="000000"/>
                        </a:solidFill>
                        <a:effectLst/>
                        <a:latin typeface="Calibri" panose="020F0502020204030204" pitchFamily="34" charset="0"/>
                      </a:endParaRPr>
                    </a:p>
                  </a:txBody>
                  <a:tcPr marL="4015" marR="4015" marT="4015" marB="0" anchor="b"/>
                </a:tc>
                <a:tc>
                  <a:txBody>
                    <a:bodyPr/>
                    <a:lstStyle/>
                    <a:p>
                      <a:pPr algn="l" fontAlgn="b"/>
                      <a:r>
                        <a:rPr lang="en-US" sz="600" u="none" strike="noStrike">
                          <a:effectLst/>
                        </a:rPr>
                        <a:t> </a:t>
                      </a:r>
                      <a:endParaRPr lang="en-US" sz="600" b="0" i="0" u="none" strike="noStrike">
                        <a:solidFill>
                          <a:srgbClr val="000000"/>
                        </a:solidFill>
                        <a:effectLst/>
                        <a:latin typeface="Calibri" panose="020F0502020204030204" pitchFamily="34" charset="0"/>
                      </a:endParaRPr>
                    </a:p>
                  </a:txBody>
                  <a:tcPr marL="4015" marR="4015" marT="4015" marB="0" anchor="b"/>
                </a:tc>
                <a:tc>
                  <a:txBody>
                    <a:bodyPr/>
                    <a:lstStyle/>
                    <a:p>
                      <a:pPr algn="r" fontAlgn="b"/>
                      <a:r>
                        <a:rPr lang="en-US" sz="600" u="none" strike="noStrike">
                          <a:effectLst/>
                        </a:rPr>
                        <a:t>969205</a:t>
                      </a:r>
                      <a:endParaRPr lang="en-US" sz="600" b="1" i="0" u="none" strike="noStrike">
                        <a:solidFill>
                          <a:srgbClr val="000000"/>
                        </a:solidFill>
                        <a:effectLst/>
                        <a:latin typeface="Calibri" panose="020F0502020204030204" pitchFamily="34" charset="0"/>
                      </a:endParaRPr>
                    </a:p>
                  </a:txBody>
                  <a:tcPr marL="4015" marR="4015" marT="4015" marB="0" anchor="b"/>
                </a:tc>
                <a:extLst>
                  <a:ext uri="{0D108BD9-81ED-4DB2-BD59-A6C34878D82A}">
                    <a16:rowId xmlns:a16="http://schemas.microsoft.com/office/drawing/2014/main" xmlns="" val="3600976102"/>
                  </a:ext>
                </a:extLst>
              </a:tr>
              <a:tr h="127289">
                <a:tc>
                  <a:txBody>
                    <a:bodyPr/>
                    <a:lstStyle/>
                    <a:p>
                      <a:pPr algn="l" fontAlgn="t"/>
                      <a:r>
                        <a:rPr lang="nn-NO" sz="600" u="none" strike="noStrike">
                          <a:effectLst/>
                        </a:rPr>
                        <a:t>Sum pkt. 1, 2 og 3</a:t>
                      </a:r>
                      <a:endParaRPr lang="nn-NO" sz="600" b="1" i="0" u="none" strike="noStrike">
                        <a:solidFill>
                          <a:srgbClr val="000000"/>
                        </a:solidFill>
                        <a:effectLst/>
                        <a:latin typeface="Calibri" panose="020F0502020204030204" pitchFamily="34" charset="0"/>
                      </a:endParaRPr>
                    </a:p>
                  </a:txBody>
                  <a:tcPr marL="4015" marR="4015" marT="4015" marB="0"/>
                </a:tc>
                <a:tc>
                  <a:txBody>
                    <a:bodyPr/>
                    <a:lstStyle/>
                    <a:p>
                      <a:pPr algn="l" fontAlgn="b"/>
                      <a:r>
                        <a:rPr lang="en-US" sz="600" u="none" strike="noStrike">
                          <a:effectLst/>
                        </a:rPr>
                        <a:t> </a:t>
                      </a:r>
                      <a:endParaRPr lang="en-US" sz="600" b="1" i="0" u="none" strike="noStrike">
                        <a:solidFill>
                          <a:srgbClr val="000000"/>
                        </a:solidFill>
                        <a:effectLst/>
                        <a:latin typeface="Calibri" panose="020F0502020204030204" pitchFamily="34" charset="0"/>
                      </a:endParaRPr>
                    </a:p>
                  </a:txBody>
                  <a:tcPr marL="4015" marR="4015" marT="4015" marB="0" anchor="b"/>
                </a:tc>
                <a:tc>
                  <a:txBody>
                    <a:bodyPr/>
                    <a:lstStyle/>
                    <a:p>
                      <a:pPr algn="l" fontAlgn="b"/>
                      <a:r>
                        <a:rPr lang="en-US" sz="600" u="none" strike="noStrike">
                          <a:effectLst/>
                        </a:rPr>
                        <a:t> </a:t>
                      </a:r>
                      <a:endParaRPr lang="en-US" sz="600" b="1" i="0" u="none" strike="noStrike">
                        <a:solidFill>
                          <a:srgbClr val="000000"/>
                        </a:solidFill>
                        <a:effectLst/>
                        <a:latin typeface="Calibri" panose="020F0502020204030204" pitchFamily="34" charset="0"/>
                      </a:endParaRPr>
                    </a:p>
                  </a:txBody>
                  <a:tcPr marL="4015" marR="4015" marT="4015" marB="0" anchor="b"/>
                </a:tc>
                <a:tc>
                  <a:txBody>
                    <a:bodyPr/>
                    <a:lstStyle/>
                    <a:p>
                      <a:pPr algn="l" fontAlgn="b"/>
                      <a:r>
                        <a:rPr lang="en-US" sz="600" u="none" strike="noStrike">
                          <a:effectLst/>
                        </a:rPr>
                        <a:t> </a:t>
                      </a:r>
                      <a:endParaRPr lang="en-US" sz="600" b="1" i="0" u="none" strike="noStrike">
                        <a:solidFill>
                          <a:srgbClr val="000000"/>
                        </a:solidFill>
                        <a:effectLst/>
                        <a:latin typeface="Calibri" panose="020F0502020204030204" pitchFamily="34" charset="0"/>
                      </a:endParaRPr>
                    </a:p>
                  </a:txBody>
                  <a:tcPr marL="4015" marR="4015" marT="4015" marB="0" anchor="b"/>
                </a:tc>
                <a:tc>
                  <a:txBody>
                    <a:bodyPr/>
                    <a:lstStyle/>
                    <a:p>
                      <a:pPr algn="r" fontAlgn="b"/>
                      <a:r>
                        <a:rPr lang="en-US" sz="600" u="none" strike="noStrike">
                          <a:effectLst/>
                        </a:rPr>
                        <a:t>11583237.5</a:t>
                      </a:r>
                      <a:endParaRPr lang="en-US" sz="600" b="1" i="0" u="none" strike="noStrike">
                        <a:solidFill>
                          <a:srgbClr val="000000"/>
                        </a:solidFill>
                        <a:effectLst/>
                        <a:latin typeface="Calibri" panose="020F0502020204030204" pitchFamily="34" charset="0"/>
                      </a:endParaRPr>
                    </a:p>
                  </a:txBody>
                  <a:tcPr marL="4015" marR="4015" marT="4015" marB="0" anchor="b"/>
                </a:tc>
                <a:extLst>
                  <a:ext uri="{0D108BD9-81ED-4DB2-BD59-A6C34878D82A}">
                    <a16:rowId xmlns:a16="http://schemas.microsoft.com/office/drawing/2014/main" xmlns="" val="2741971609"/>
                  </a:ext>
                </a:extLst>
              </a:tr>
              <a:tr h="157839">
                <a:tc>
                  <a:txBody>
                    <a:bodyPr/>
                    <a:lstStyle/>
                    <a:p>
                      <a:pPr algn="l" fontAlgn="b"/>
                      <a:r>
                        <a:rPr lang="en-US" sz="700" u="none" strike="noStrike">
                          <a:effectLst/>
                        </a:rPr>
                        <a:t>Pkt. 4 /  Ekstraomkostninger for pkt. 1, 2 og 3</a:t>
                      </a:r>
                      <a:endParaRPr lang="en-US" sz="700" b="1" i="0" u="none" strike="noStrike">
                        <a:solidFill>
                          <a:srgbClr val="000000"/>
                        </a:solidFill>
                        <a:effectLst/>
                        <a:latin typeface="Calibri" panose="020F0502020204030204" pitchFamily="34" charset="0"/>
                      </a:endParaRPr>
                    </a:p>
                  </a:txBody>
                  <a:tcPr marL="4015" marR="4015" marT="4015" marB="0" anchor="b"/>
                </a:tc>
                <a:tc>
                  <a:txBody>
                    <a:bodyPr/>
                    <a:lstStyle/>
                    <a:p>
                      <a:pPr algn="l" fontAlgn="b"/>
                      <a:r>
                        <a:rPr lang="en-US" sz="600" u="none" strike="noStrike">
                          <a:effectLst/>
                        </a:rPr>
                        <a:t> </a:t>
                      </a:r>
                      <a:endParaRPr lang="en-US" sz="600" b="0" i="0" u="none" strike="noStrike">
                        <a:solidFill>
                          <a:srgbClr val="000000"/>
                        </a:solidFill>
                        <a:effectLst/>
                        <a:latin typeface="Calibri" panose="020F0502020204030204" pitchFamily="34" charset="0"/>
                      </a:endParaRPr>
                    </a:p>
                  </a:txBody>
                  <a:tcPr marL="4015" marR="4015" marT="4015" marB="0" anchor="b"/>
                </a:tc>
                <a:tc>
                  <a:txBody>
                    <a:bodyPr/>
                    <a:lstStyle/>
                    <a:p>
                      <a:pPr algn="l" fontAlgn="b"/>
                      <a:r>
                        <a:rPr lang="en-US" sz="600" u="none" strike="noStrike">
                          <a:effectLst/>
                        </a:rPr>
                        <a:t> </a:t>
                      </a:r>
                      <a:endParaRPr lang="en-US" sz="600" b="0" i="0" u="none" strike="noStrike">
                        <a:solidFill>
                          <a:srgbClr val="000000"/>
                        </a:solidFill>
                        <a:effectLst/>
                        <a:latin typeface="Calibri" panose="020F0502020204030204" pitchFamily="34" charset="0"/>
                      </a:endParaRPr>
                    </a:p>
                  </a:txBody>
                  <a:tcPr marL="4015" marR="4015" marT="4015" marB="0" anchor="b"/>
                </a:tc>
                <a:tc>
                  <a:txBody>
                    <a:bodyPr/>
                    <a:lstStyle/>
                    <a:p>
                      <a:pPr algn="l" fontAlgn="b"/>
                      <a:r>
                        <a:rPr lang="en-US" sz="600" u="none" strike="noStrike">
                          <a:effectLst/>
                        </a:rPr>
                        <a:t> </a:t>
                      </a:r>
                      <a:endParaRPr lang="en-US" sz="600" b="0" i="0" u="none" strike="noStrike">
                        <a:solidFill>
                          <a:srgbClr val="000000"/>
                        </a:solidFill>
                        <a:effectLst/>
                        <a:latin typeface="Calibri" panose="020F0502020204030204" pitchFamily="34" charset="0"/>
                      </a:endParaRPr>
                    </a:p>
                  </a:txBody>
                  <a:tcPr marL="4015" marR="4015" marT="4015" marB="0" anchor="b"/>
                </a:tc>
                <a:tc>
                  <a:txBody>
                    <a:bodyPr/>
                    <a:lstStyle/>
                    <a:p>
                      <a:pPr algn="l" fontAlgn="b"/>
                      <a:r>
                        <a:rPr lang="en-US" sz="600" u="none" strike="noStrike">
                          <a:effectLst/>
                        </a:rPr>
                        <a:t> </a:t>
                      </a:r>
                      <a:endParaRPr lang="en-US" sz="600" b="0" i="0" u="none" strike="noStrike">
                        <a:solidFill>
                          <a:srgbClr val="000000"/>
                        </a:solidFill>
                        <a:effectLst/>
                        <a:latin typeface="Calibri" panose="020F0502020204030204" pitchFamily="34" charset="0"/>
                      </a:endParaRPr>
                    </a:p>
                  </a:txBody>
                  <a:tcPr marL="4015" marR="4015" marT="4015" marB="0" anchor="b"/>
                </a:tc>
                <a:extLst>
                  <a:ext uri="{0D108BD9-81ED-4DB2-BD59-A6C34878D82A}">
                    <a16:rowId xmlns:a16="http://schemas.microsoft.com/office/drawing/2014/main" xmlns="" val="4044177510"/>
                  </a:ext>
                </a:extLst>
              </a:tr>
              <a:tr h="122198">
                <a:tc>
                  <a:txBody>
                    <a:bodyPr/>
                    <a:lstStyle/>
                    <a:p>
                      <a:pPr algn="l" fontAlgn="b"/>
                      <a:r>
                        <a:rPr lang="en-US" sz="600" u="none" strike="noStrike">
                          <a:effectLst/>
                        </a:rPr>
                        <a:t>Energiklasse 2015, 3- 5%</a:t>
                      </a:r>
                      <a:endParaRPr lang="en-US" sz="600" b="0" i="0" u="none" strike="noStrike">
                        <a:solidFill>
                          <a:srgbClr val="000000"/>
                        </a:solidFill>
                        <a:effectLst/>
                        <a:latin typeface="Calibri" panose="020F0502020204030204" pitchFamily="34" charset="0"/>
                      </a:endParaRPr>
                    </a:p>
                  </a:txBody>
                  <a:tcPr marL="4015" marR="4015" marT="4015" marB="0" anchor="b"/>
                </a:tc>
                <a:tc>
                  <a:txBody>
                    <a:bodyPr/>
                    <a:lstStyle/>
                    <a:p>
                      <a:pPr algn="l" fontAlgn="b"/>
                      <a:endParaRPr lang="en-US" sz="600" b="0" i="0" u="none" strike="noStrike">
                        <a:solidFill>
                          <a:srgbClr val="000000"/>
                        </a:solidFill>
                        <a:effectLst/>
                        <a:latin typeface="Calibri" panose="020F0502020204030204" pitchFamily="34" charset="0"/>
                      </a:endParaRPr>
                    </a:p>
                  </a:txBody>
                  <a:tcPr marL="4015" marR="4015" marT="4015" marB="0" anchor="b"/>
                </a:tc>
                <a:tc>
                  <a:txBody>
                    <a:bodyPr/>
                    <a:lstStyle/>
                    <a:p>
                      <a:pPr algn="r" fontAlgn="b"/>
                      <a:r>
                        <a:rPr lang="en-US" sz="600" u="none" strike="noStrike">
                          <a:effectLst/>
                        </a:rPr>
                        <a:t>3</a:t>
                      </a:r>
                      <a:endParaRPr lang="en-US" sz="600" b="0" i="0" u="none" strike="noStrike">
                        <a:solidFill>
                          <a:srgbClr val="000000"/>
                        </a:solidFill>
                        <a:effectLst/>
                        <a:latin typeface="Calibri" panose="020F0502020204030204" pitchFamily="34" charset="0"/>
                      </a:endParaRPr>
                    </a:p>
                  </a:txBody>
                  <a:tcPr marL="4015" marR="4015" marT="4015" marB="0" anchor="b"/>
                </a:tc>
                <a:tc>
                  <a:txBody>
                    <a:bodyPr/>
                    <a:lstStyle/>
                    <a:p>
                      <a:pPr algn="l" fontAlgn="b"/>
                      <a:r>
                        <a:rPr lang="en-US" sz="600" u="none" strike="noStrike">
                          <a:effectLst/>
                        </a:rPr>
                        <a:t>%</a:t>
                      </a:r>
                      <a:endParaRPr lang="en-US" sz="600" b="0" i="0" u="none" strike="noStrike">
                        <a:solidFill>
                          <a:srgbClr val="000000"/>
                        </a:solidFill>
                        <a:effectLst/>
                        <a:latin typeface="Calibri" panose="020F0502020204030204" pitchFamily="34" charset="0"/>
                      </a:endParaRPr>
                    </a:p>
                  </a:txBody>
                  <a:tcPr marL="4015" marR="4015" marT="4015" marB="0" anchor="b"/>
                </a:tc>
                <a:tc>
                  <a:txBody>
                    <a:bodyPr/>
                    <a:lstStyle/>
                    <a:p>
                      <a:pPr algn="r" fontAlgn="b"/>
                      <a:r>
                        <a:rPr lang="en-US" sz="600" u="none" strike="noStrike">
                          <a:effectLst/>
                        </a:rPr>
                        <a:t>347497.125</a:t>
                      </a:r>
                      <a:endParaRPr lang="en-US" sz="600" b="0" i="0" u="none" strike="noStrike">
                        <a:solidFill>
                          <a:srgbClr val="000000"/>
                        </a:solidFill>
                        <a:effectLst/>
                        <a:latin typeface="Calibri" panose="020F0502020204030204" pitchFamily="34" charset="0"/>
                      </a:endParaRPr>
                    </a:p>
                  </a:txBody>
                  <a:tcPr marL="4015" marR="4015" marT="4015" marB="0" anchor="b"/>
                </a:tc>
                <a:extLst>
                  <a:ext uri="{0D108BD9-81ED-4DB2-BD59-A6C34878D82A}">
                    <a16:rowId xmlns:a16="http://schemas.microsoft.com/office/drawing/2014/main" xmlns="" val="1937989226"/>
                  </a:ext>
                </a:extLst>
              </a:tr>
              <a:tr h="122198">
                <a:tc>
                  <a:txBody>
                    <a:bodyPr/>
                    <a:lstStyle/>
                    <a:p>
                      <a:pPr algn="l" fontAlgn="b"/>
                      <a:r>
                        <a:rPr lang="en-US" sz="600" u="none" strike="noStrike">
                          <a:effectLst/>
                        </a:rPr>
                        <a:t>Byggeplads, 2-4 %</a:t>
                      </a:r>
                      <a:endParaRPr lang="en-US" sz="600" b="0" i="0" u="none" strike="noStrike">
                        <a:solidFill>
                          <a:srgbClr val="000000"/>
                        </a:solidFill>
                        <a:effectLst/>
                        <a:latin typeface="Calibri" panose="020F0502020204030204" pitchFamily="34" charset="0"/>
                      </a:endParaRPr>
                    </a:p>
                  </a:txBody>
                  <a:tcPr marL="4015" marR="4015" marT="4015" marB="0" anchor="b"/>
                </a:tc>
                <a:tc>
                  <a:txBody>
                    <a:bodyPr/>
                    <a:lstStyle/>
                    <a:p>
                      <a:pPr algn="l" fontAlgn="b"/>
                      <a:endParaRPr lang="en-US" sz="600" b="0" i="0" u="none" strike="noStrike">
                        <a:solidFill>
                          <a:srgbClr val="000000"/>
                        </a:solidFill>
                        <a:effectLst/>
                        <a:latin typeface="Calibri" panose="020F0502020204030204" pitchFamily="34" charset="0"/>
                      </a:endParaRPr>
                    </a:p>
                  </a:txBody>
                  <a:tcPr marL="4015" marR="4015" marT="4015" marB="0" anchor="b"/>
                </a:tc>
                <a:tc>
                  <a:txBody>
                    <a:bodyPr/>
                    <a:lstStyle/>
                    <a:p>
                      <a:pPr algn="r" fontAlgn="b"/>
                      <a:r>
                        <a:rPr lang="en-US" sz="600" u="none" strike="noStrike">
                          <a:effectLst/>
                        </a:rPr>
                        <a:t>2</a:t>
                      </a:r>
                      <a:endParaRPr lang="en-US" sz="600" b="0" i="0" u="none" strike="noStrike">
                        <a:solidFill>
                          <a:srgbClr val="000000"/>
                        </a:solidFill>
                        <a:effectLst/>
                        <a:latin typeface="Calibri" panose="020F0502020204030204" pitchFamily="34" charset="0"/>
                      </a:endParaRPr>
                    </a:p>
                  </a:txBody>
                  <a:tcPr marL="4015" marR="4015" marT="4015" marB="0" anchor="b"/>
                </a:tc>
                <a:tc>
                  <a:txBody>
                    <a:bodyPr/>
                    <a:lstStyle/>
                    <a:p>
                      <a:pPr algn="l" fontAlgn="b"/>
                      <a:r>
                        <a:rPr lang="en-US" sz="600" u="none" strike="noStrike">
                          <a:effectLst/>
                        </a:rPr>
                        <a:t>%</a:t>
                      </a:r>
                      <a:endParaRPr lang="en-US" sz="600" b="0" i="0" u="none" strike="noStrike">
                        <a:solidFill>
                          <a:srgbClr val="000000"/>
                        </a:solidFill>
                        <a:effectLst/>
                        <a:latin typeface="Calibri" panose="020F0502020204030204" pitchFamily="34" charset="0"/>
                      </a:endParaRPr>
                    </a:p>
                  </a:txBody>
                  <a:tcPr marL="4015" marR="4015" marT="4015" marB="0" anchor="b"/>
                </a:tc>
                <a:tc>
                  <a:txBody>
                    <a:bodyPr/>
                    <a:lstStyle/>
                    <a:p>
                      <a:pPr algn="r" fontAlgn="b"/>
                      <a:r>
                        <a:rPr lang="en-US" sz="600" u="none" strike="noStrike">
                          <a:effectLst/>
                        </a:rPr>
                        <a:t>231664.75</a:t>
                      </a:r>
                      <a:endParaRPr lang="en-US" sz="600" b="0" i="0" u="none" strike="noStrike">
                        <a:solidFill>
                          <a:srgbClr val="000000"/>
                        </a:solidFill>
                        <a:effectLst/>
                        <a:latin typeface="Calibri" panose="020F0502020204030204" pitchFamily="34" charset="0"/>
                      </a:endParaRPr>
                    </a:p>
                  </a:txBody>
                  <a:tcPr marL="4015" marR="4015" marT="4015" marB="0" anchor="b"/>
                </a:tc>
                <a:extLst>
                  <a:ext uri="{0D108BD9-81ED-4DB2-BD59-A6C34878D82A}">
                    <a16:rowId xmlns:a16="http://schemas.microsoft.com/office/drawing/2014/main" xmlns="" val="560515902"/>
                  </a:ext>
                </a:extLst>
              </a:tr>
              <a:tr h="122198">
                <a:tc>
                  <a:txBody>
                    <a:bodyPr/>
                    <a:lstStyle/>
                    <a:p>
                      <a:pPr algn="l" fontAlgn="b"/>
                      <a:r>
                        <a:rPr lang="en-US" sz="600" u="none" strike="noStrike">
                          <a:effectLst/>
                        </a:rPr>
                        <a:t>Rådgivning, 10-12 %</a:t>
                      </a:r>
                      <a:endParaRPr lang="en-US" sz="600" b="0" i="0" u="none" strike="noStrike">
                        <a:solidFill>
                          <a:srgbClr val="000000"/>
                        </a:solidFill>
                        <a:effectLst/>
                        <a:latin typeface="Calibri" panose="020F0502020204030204" pitchFamily="34" charset="0"/>
                      </a:endParaRPr>
                    </a:p>
                  </a:txBody>
                  <a:tcPr marL="4015" marR="4015" marT="4015" marB="0" anchor="b"/>
                </a:tc>
                <a:tc>
                  <a:txBody>
                    <a:bodyPr/>
                    <a:lstStyle/>
                    <a:p>
                      <a:pPr algn="l" fontAlgn="b"/>
                      <a:endParaRPr lang="en-US" sz="600" b="0" i="0" u="none" strike="noStrike">
                        <a:solidFill>
                          <a:srgbClr val="000000"/>
                        </a:solidFill>
                        <a:effectLst/>
                        <a:latin typeface="Calibri" panose="020F0502020204030204" pitchFamily="34" charset="0"/>
                      </a:endParaRPr>
                    </a:p>
                  </a:txBody>
                  <a:tcPr marL="4015" marR="4015" marT="4015" marB="0" anchor="b"/>
                </a:tc>
                <a:tc>
                  <a:txBody>
                    <a:bodyPr/>
                    <a:lstStyle/>
                    <a:p>
                      <a:pPr algn="r" fontAlgn="b"/>
                      <a:r>
                        <a:rPr lang="en-US" sz="600" u="none" strike="noStrike">
                          <a:effectLst/>
                        </a:rPr>
                        <a:t>10</a:t>
                      </a:r>
                      <a:endParaRPr lang="en-US" sz="600" b="0" i="0" u="none" strike="noStrike">
                        <a:solidFill>
                          <a:srgbClr val="000000"/>
                        </a:solidFill>
                        <a:effectLst/>
                        <a:latin typeface="Calibri" panose="020F0502020204030204" pitchFamily="34" charset="0"/>
                      </a:endParaRPr>
                    </a:p>
                  </a:txBody>
                  <a:tcPr marL="4015" marR="4015" marT="4015" marB="0" anchor="b"/>
                </a:tc>
                <a:tc>
                  <a:txBody>
                    <a:bodyPr/>
                    <a:lstStyle/>
                    <a:p>
                      <a:pPr algn="l" fontAlgn="b"/>
                      <a:r>
                        <a:rPr lang="en-US" sz="600" u="none" strike="noStrike">
                          <a:effectLst/>
                        </a:rPr>
                        <a:t>%</a:t>
                      </a:r>
                      <a:endParaRPr lang="en-US" sz="600" b="0" i="0" u="none" strike="noStrike">
                        <a:solidFill>
                          <a:srgbClr val="000000"/>
                        </a:solidFill>
                        <a:effectLst/>
                        <a:latin typeface="Calibri" panose="020F0502020204030204" pitchFamily="34" charset="0"/>
                      </a:endParaRPr>
                    </a:p>
                  </a:txBody>
                  <a:tcPr marL="4015" marR="4015" marT="4015" marB="0" anchor="b"/>
                </a:tc>
                <a:tc>
                  <a:txBody>
                    <a:bodyPr/>
                    <a:lstStyle/>
                    <a:p>
                      <a:pPr algn="r" fontAlgn="b"/>
                      <a:r>
                        <a:rPr lang="en-US" sz="600" u="none" strike="noStrike">
                          <a:effectLst/>
                        </a:rPr>
                        <a:t>1158323.75</a:t>
                      </a:r>
                      <a:endParaRPr lang="en-US" sz="600" b="0" i="0" u="none" strike="noStrike">
                        <a:solidFill>
                          <a:srgbClr val="000000"/>
                        </a:solidFill>
                        <a:effectLst/>
                        <a:latin typeface="Calibri" panose="020F0502020204030204" pitchFamily="34" charset="0"/>
                      </a:endParaRPr>
                    </a:p>
                  </a:txBody>
                  <a:tcPr marL="4015" marR="4015" marT="4015" marB="0" anchor="b"/>
                </a:tc>
                <a:extLst>
                  <a:ext uri="{0D108BD9-81ED-4DB2-BD59-A6C34878D82A}">
                    <a16:rowId xmlns:a16="http://schemas.microsoft.com/office/drawing/2014/main" xmlns="" val="2908010842"/>
                  </a:ext>
                </a:extLst>
              </a:tr>
              <a:tr h="122198">
                <a:tc>
                  <a:txBody>
                    <a:bodyPr/>
                    <a:lstStyle/>
                    <a:p>
                      <a:pPr algn="l" fontAlgn="b"/>
                      <a:r>
                        <a:rPr lang="en-US" sz="600" u="none" strike="noStrike">
                          <a:effectLst/>
                        </a:rPr>
                        <a:t>Tillæg til hononar ved om- og tilbygning, 1,5 -2,5%</a:t>
                      </a:r>
                      <a:endParaRPr lang="en-US" sz="600" b="0" i="0" u="none" strike="noStrike">
                        <a:solidFill>
                          <a:srgbClr val="000000"/>
                        </a:solidFill>
                        <a:effectLst/>
                        <a:latin typeface="Calibri" panose="020F0502020204030204" pitchFamily="34" charset="0"/>
                      </a:endParaRPr>
                    </a:p>
                  </a:txBody>
                  <a:tcPr marL="4015" marR="4015" marT="4015" marB="0" anchor="b"/>
                </a:tc>
                <a:tc>
                  <a:txBody>
                    <a:bodyPr/>
                    <a:lstStyle/>
                    <a:p>
                      <a:pPr algn="l" fontAlgn="b"/>
                      <a:endParaRPr lang="en-US" sz="600" b="0" i="0" u="none" strike="noStrike">
                        <a:solidFill>
                          <a:srgbClr val="000000"/>
                        </a:solidFill>
                        <a:effectLst/>
                        <a:latin typeface="Calibri" panose="020F0502020204030204" pitchFamily="34" charset="0"/>
                      </a:endParaRPr>
                    </a:p>
                  </a:txBody>
                  <a:tcPr marL="4015" marR="4015" marT="4015" marB="0" anchor="b"/>
                </a:tc>
                <a:tc>
                  <a:txBody>
                    <a:bodyPr/>
                    <a:lstStyle/>
                    <a:p>
                      <a:pPr algn="r" fontAlgn="b"/>
                      <a:r>
                        <a:rPr lang="en-US" sz="600" u="none" strike="noStrike">
                          <a:effectLst/>
                        </a:rPr>
                        <a:t>2.5</a:t>
                      </a:r>
                      <a:endParaRPr lang="en-US" sz="600" b="0" i="0" u="none" strike="noStrike">
                        <a:solidFill>
                          <a:srgbClr val="000000"/>
                        </a:solidFill>
                        <a:effectLst/>
                        <a:latin typeface="Calibri" panose="020F0502020204030204" pitchFamily="34" charset="0"/>
                      </a:endParaRPr>
                    </a:p>
                  </a:txBody>
                  <a:tcPr marL="4015" marR="4015" marT="4015" marB="0" anchor="b"/>
                </a:tc>
                <a:tc>
                  <a:txBody>
                    <a:bodyPr/>
                    <a:lstStyle/>
                    <a:p>
                      <a:pPr algn="l" fontAlgn="b"/>
                      <a:r>
                        <a:rPr lang="en-US" sz="600" u="none" strike="noStrike">
                          <a:effectLst/>
                        </a:rPr>
                        <a:t>%</a:t>
                      </a:r>
                      <a:endParaRPr lang="en-US" sz="600" b="0" i="0" u="none" strike="noStrike">
                        <a:solidFill>
                          <a:srgbClr val="000000"/>
                        </a:solidFill>
                        <a:effectLst/>
                        <a:latin typeface="Calibri" panose="020F0502020204030204" pitchFamily="34" charset="0"/>
                      </a:endParaRPr>
                    </a:p>
                  </a:txBody>
                  <a:tcPr marL="4015" marR="4015" marT="4015" marB="0" anchor="b"/>
                </a:tc>
                <a:tc>
                  <a:txBody>
                    <a:bodyPr/>
                    <a:lstStyle/>
                    <a:p>
                      <a:pPr algn="r" fontAlgn="b"/>
                      <a:r>
                        <a:rPr lang="en-US" sz="600" u="none" strike="noStrike">
                          <a:effectLst/>
                        </a:rPr>
                        <a:t>289580.9375</a:t>
                      </a:r>
                      <a:endParaRPr lang="en-US" sz="600" b="0" i="0" u="none" strike="noStrike">
                        <a:solidFill>
                          <a:srgbClr val="000000"/>
                        </a:solidFill>
                        <a:effectLst/>
                        <a:latin typeface="Calibri" panose="020F0502020204030204" pitchFamily="34" charset="0"/>
                      </a:endParaRPr>
                    </a:p>
                  </a:txBody>
                  <a:tcPr marL="4015" marR="4015" marT="4015" marB="0" anchor="b"/>
                </a:tc>
                <a:extLst>
                  <a:ext uri="{0D108BD9-81ED-4DB2-BD59-A6C34878D82A}">
                    <a16:rowId xmlns:a16="http://schemas.microsoft.com/office/drawing/2014/main" xmlns="" val="4192133972"/>
                  </a:ext>
                </a:extLst>
              </a:tr>
              <a:tr h="122198">
                <a:tc>
                  <a:txBody>
                    <a:bodyPr/>
                    <a:lstStyle/>
                    <a:p>
                      <a:pPr algn="l" fontAlgn="b"/>
                      <a:r>
                        <a:rPr lang="en-US" sz="600" u="none" strike="noStrike">
                          <a:effectLst/>
                        </a:rPr>
                        <a:t>Uforudseteudgifter, 10-15 %</a:t>
                      </a:r>
                      <a:endParaRPr lang="en-US" sz="600" b="0" i="0" u="none" strike="noStrike">
                        <a:solidFill>
                          <a:srgbClr val="000000"/>
                        </a:solidFill>
                        <a:effectLst/>
                        <a:latin typeface="Calibri" panose="020F0502020204030204" pitchFamily="34" charset="0"/>
                      </a:endParaRPr>
                    </a:p>
                  </a:txBody>
                  <a:tcPr marL="4015" marR="4015" marT="4015" marB="0" anchor="b"/>
                </a:tc>
                <a:tc>
                  <a:txBody>
                    <a:bodyPr/>
                    <a:lstStyle/>
                    <a:p>
                      <a:pPr algn="l" fontAlgn="b"/>
                      <a:endParaRPr lang="en-US" sz="600" b="0" i="0" u="none" strike="noStrike">
                        <a:solidFill>
                          <a:srgbClr val="000000"/>
                        </a:solidFill>
                        <a:effectLst/>
                        <a:latin typeface="Calibri" panose="020F0502020204030204" pitchFamily="34" charset="0"/>
                      </a:endParaRPr>
                    </a:p>
                  </a:txBody>
                  <a:tcPr marL="4015" marR="4015" marT="4015" marB="0" anchor="b"/>
                </a:tc>
                <a:tc>
                  <a:txBody>
                    <a:bodyPr/>
                    <a:lstStyle/>
                    <a:p>
                      <a:pPr algn="r" fontAlgn="b"/>
                      <a:r>
                        <a:rPr lang="en-US" sz="600" u="none" strike="noStrike">
                          <a:effectLst/>
                        </a:rPr>
                        <a:t>10</a:t>
                      </a:r>
                      <a:endParaRPr lang="en-US" sz="600" b="0" i="0" u="none" strike="noStrike">
                        <a:solidFill>
                          <a:srgbClr val="000000"/>
                        </a:solidFill>
                        <a:effectLst/>
                        <a:latin typeface="Calibri" panose="020F0502020204030204" pitchFamily="34" charset="0"/>
                      </a:endParaRPr>
                    </a:p>
                  </a:txBody>
                  <a:tcPr marL="4015" marR="4015" marT="4015" marB="0" anchor="b"/>
                </a:tc>
                <a:tc>
                  <a:txBody>
                    <a:bodyPr/>
                    <a:lstStyle/>
                    <a:p>
                      <a:pPr algn="l" fontAlgn="b"/>
                      <a:r>
                        <a:rPr lang="en-US" sz="600" u="none" strike="noStrike">
                          <a:effectLst/>
                        </a:rPr>
                        <a:t>%</a:t>
                      </a:r>
                      <a:endParaRPr lang="en-US" sz="600" b="0" i="0" u="none" strike="noStrike">
                        <a:solidFill>
                          <a:srgbClr val="000000"/>
                        </a:solidFill>
                        <a:effectLst/>
                        <a:latin typeface="Calibri" panose="020F0502020204030204" pitchFamily="34" charset="0"/>
                      </a:endParaRPr>
                    </a:p>
                  </a:txBody>
                  <a:tcPr marL="4015" marR="4015" marT="4015" marB="0" anchor="b"/>
                </a:tc>
                <a:tc>
                  <a:txBody>
                    <a:bodyPr/>
                    <a:lstStyle/>
                    <a:p>
                      <a:pPr algn="r" fontAlgn="b"/>
                      <a:r>
                        <a:rPr lang="en-US" sz="600" u="none" strike="noStrike">
                          <a:effectLst/>
                        </a:rPr>
                        <a:t>1158323.75</a:t>
                      </a:r>
                      <a:endParaRPr lang="en-US" sz="600" b="0" i="0" u="none" strike="noStrike">
                        <a:solidFill>
                          <a:srgbClr val="000000"/>
                        </a:solidFill>
                        <a:effectLst/>
                        <a:latin typeface="Calibri" panose="020F0502020204030204" pitchFamily="34" charset="0"/>
                      </a:endParaRPr>
                    </a:p>
                  </a:txBody>
                  <a:tcPr marL="4015" marR="4015" marT="4015" marB="0" anchor="b"/>
                </a:tc>
                <a:extLst>
                  <a:ext uri="{0D108BD9-81ED-4DB2-BD59-A6C34878D82A}">
                    <a16:rowId xmlns:a16="http://schemas.microsoft.com/office/drawing/2014/main" xmlns="" val="1760066528"/>
                  </a:ext>
                </a:extLst>
              </a:tr>
              <a:tr h="122198">
                <a:tc>
                  <a:txBody>
                    <a:bodyPr/>
                    <a:lstStyle/>
                    <a:p>
                      <a:pPr algn="l" fontAlgn="b"/>
                      <a:r>
                        <a:rPr lang="en-US" sz="600" u="none" strike="noStrike">
                          <a:effectLst/>
                        </a:rPr>
                        <a:t>I alt</a:t>
                      </a:r>
                      <a:endParaRPr lang="en-US" sz="600" b="0" i="0" u="none" strike="noStrike">
                        <a:solidFill>
                          <a:srgbClr val="000000"/>
                        </a:solidFill>
                        <a:effectLst/>
                        <a:latin typeface="Calibri" panose="020F0502020204030204" pitchFamily="34" charset="0"/>
                      </a:endParaRPr>
                    </a:p>
                  </a:txBody>
                  <a:tcPr marL="4015" marR="4015" marT="4015" marB="0" anchor="b"/>
                </a:tc>
                <a:tc>
                  <a:txBody>
                    <a:bodyPr/>
                    <a:lstStyle/>
                    <a:p>
                      <a:pPr algn="l" fontAlgn="b"/>
                      <a:r>
                        <a:rPr lang="en-US" sz="600" u="none" strike="noStrike">
                          <a:effectLst/>
                        </a:rPr>
                        <a:t> </a:t>
                      </a:r>
                      <a:endParaRPr lang="en-US" sz="600" b="0" i="0" u="none" strike="noStrike">
                        <a:solidFill>
                          <a:srgbClr val="000000"/>
                        </a:solidFill>
                        <a:effectLst/>
                        <a:latin typeface="Calibri" panose="020F0502020204030204" pitchFamily="34" charset="0"/>
                      </a:endParaRPr>
                    </a:p>
                  </a:txBody>
                  <a:tcPr marL="4015" marR="4015" marT="4015" marB="0" anchor="b"/>
                </a:tc>
                <a:tc>
                  <a:txBody>
                    <a:bodyPr/>
                    <a:lstStyle/>
                    <a:p>
                      <a:pPr algn="l" fontAlgn="b"/>
                      <a:r>
                        <a:rPr lang="en-US" sz="600" u="none" strike="noStrike">
                          <a:effectLst/>
                        </a:rPr>
                        <a:t> </a:t>
                      </a:r>
                      <a:endParaRPr lang="en-US" sz="600" b="0" i="0" u="none" strike="noStrike">
                        <a:solidFill>
                          <a:srgbClr val="000000"/>
                        </a:solidFill>
                        <a:effectLst/>
                        <a:latin typeface="Calibri" panose="020F0502020204030204" pitchFamily="34" charset="0"/>
                      </a:endParaRPr>
                    </a:p>
                  </a:txBody>
                  <a:tcPr marL="4015" marR="4015" marT="4015" marB="0" anchor="b"/>
                </a:tc>
                <a:tc>
                  <a:txBody>
                    <a:bodyPr/>
                    <a:lstStyle/>
                    <a:p>
                      <a:pPr algn="l" fontAlgn="b"/>
                      <a:r>
                        <a:rPr lang="en-US" sz="600" u="none" strike="noStrike">
                          <a:effectLst/>
                        </a:rPr>
                        <a:t> </a:t>
                      </a:r>
                      <a:endParaRPr lang="en-US" sz="600" b="0" i="0" u="none" strike="noStrike">
                        <a:solidFill>
                          <a:srgbClr val="000000"/>
                        </a:solidFill>
                        <a:effectLst/>
                        <a:latin typeface="Calibri" panose="020F0502020204030204" pitchFamily="34" charset="0"/>
                      </a:endParaRPr>
                    </a:p>
                  </a:txBody>
                  <a:tcPr marL="4015" marR="4015" marT="4015" marB="0" anchor="b"/>
                </a:tc>
                <a:tc>
                  <a:txBody>
                    <a:bodyPr/>
                    <a:lstStyle/>
                    <a:p>
                      <a:pPr algn="r" fontAlgn="b"/>
                      <a:r>
                        <a:rPr lang="en-US" sz="600" u="none" strike="noStrike">
                          <a:effectLst/>
                        </a:rPr>
                        <a:t>3185390.313</a:t>
                      </a:r>
                      <a:endParaRPr lang="en-US" sz="600" b="1" i="0" u="none" strike="noStrike">
                        <a:solidFill>
                          <a:srgbClr val="000000"/>
                        </a:solidFill>
                        <a:effectLst/>
                        <a:latin typeface="Calibri" panose="020F0502020204030204" pitchFamily="34" charset="0"/>
                      </a:endParaRPr>
                    </a:p>
                  </a:txBody>
                  <a:tcPr marL="4015" marR="4015" marT="4015" marB="0" anchor="b"/>
                </a:tc>
                <a:extLst>
                  <a:ext uri="{0D108BD9-81ED-4DB2-BD59-A6C34878D82A}">
                    <a16:rowId xmlns:a16="http://schemas.microsoft.com/office/drawing/2014/main" xmlns="" val="1907626428"/>
                  </a:ext>
                </a:extLst>
              </a:tr>
              <a:tr h="127289">
                <a:tc>
                  <a:txBody>
                    <a:bodyPr/>
                    <a:lstStyle/>
                    <a:p>
                      <a:pPr algn="l" fontAlgn="b"/>
                      <a:r>
                        <a:rPr lang="nn-NO" sz="600" u="none" strike="noStrike">
                          <a:effectLst/>
                        </a:rPr>
                        <a:t>Sum pkt. 1, 2, 3 og 4 Ex. Moms</a:t>
                      </a:r>
                      <a:endParaRPr lang="nn-NO" sz="600" b="1" i="0" u="none" strike="noStrike">
                        <a:solidFill>
                          <a:srgbClr val="000000"/>
                        </a:solidFill>
                        <a:effectLst/>
                        <a:latin typeface="Calibri" panose="020F0502020204030204" pitchFamily="34" charset="0"/>
                      </a:endParaRPr>
                    </a:p>
                  </a:txBody>
                  <a:tcPr marL="4015" marR="4015" marT="4015" marB="0" anchor="b"/>
                </a:tc>
                <a:tc>
                  <a:txBody>
                    <a:bodyPr/>
                    <a:lstStyle/>
                    <a:p>
                      <a:pPr algn="l" fontAlgn="b"/>
                      <a:r>
                        <a:rPr lang="en-US" sz="600" u="none" strike="noStrike">
                          <a:effectLst/>
                        </a:rPr>
                        <a:t> </a:t>
                      </a:r>
                      <a:endParaRPr lang="en-US" sz="600" b="1" i="0" u="none" strike="noStrike">
                        <a:solidFill>
                          <a:srgbClr val="000000"/>
                        </a:solidFill>
                        <a:effectLst/>
                        <a:latin typeface="Calibri" panose="020F0502020204030204" pitchFamily="34" charset="0"/>
                      </a:endParaRPr>
                    </a:p>
                  </a:txBody>
                  <a:tcPr marL="4015" marR="4015" marT="4015" marB="0" anchor="b"/>
                </a:tc>
                <a:tc>
                  <a:txBody>
                    <a:bodyPr/>
                    <a:lstStyle/>
                    <a:p>
                      <a:pPr algn="l" fontAlgn="b"/>
                      <a:r>
                        <a:rPr lang="en-US" sz="600" u="none" strike="noStrike">
                          <a:effectLst/>
                        </a:rPr>
                        <a:t> </a:t>
                      </a:r>
                      <a:endParaRPr lang="en-US" sz="600" b="1" i="0" u="none" strike="noStrike">
                        <a:solidFill>
                          <a:srgbClr val="000000"/>
                        </a:solidFill>
                        <a:effectLst/>
                        <a:latin typeface="Calibri" panose="020F0502020204030204" pitchFamily="34" charset="0"/>
                      </a:endParaRPr>
                    </a:p>
                  </a:txBody>
                  <a:tcPr marL="4015" marR="4015" marT="4015" marB="0" anchor="b"/>
                </a:tc>
                <a:tc>
                  <a:txBody>
                    <a:bodyPr/>
                    <a:lstStyle/>
                    <a:p>
                      <a:pPr algn="l" fontAlgn="b"/>
                      <a:r>
                        <a:rPr lang="en-US" sz="600" u="none" strike="noStrike">
                          <a:effectLst/>
                        </a:rPr>
                        <a:t> </a:t>
                      </a:r>
                      <a:endParaRPr lang="en-US" sz="600" b="1" i="0" u="none" strike="noStrike">
                        <a:solidFill>
                          <a:srgbClr val="000000"/>
                        </a:solidFill>
                        <a:effectLst/>
                        <a:latin typeface="Calibri" panose="020F0502020204030204" pitchFamily="34" charset="0"/>
                      </a:endParaRPr>
                    </a:p>
                  </a:txBody>
                  <a:tcPr marL="4015" marR="4015" marT="4015" marB="0" anchor="b"/>
                </a:tc>
                <a:tc>
                  <a:txBody>
                    <a:bodyPr/>
                    <a:lstStyle/>
                    <a:p>
                      <a:pPr algn="r" fontAlgn="b"/>
                      <a:r>
                        <a:rPr lang="en-US" sz="600" u="none" strike="noStrike">
                          <a:effectLst/>
                        </a:rPr>
                        <a:t>14768627.81</a:t>
                      </a:r>
                      <a:endParaRPr lang="en-US" sz="600" b="1" i="0" u="none" strike="noStrike">
                        <a:solidFill>
                          <a:srgbClr val="000000"/>
                        </a:solidFill>
                        <a:effectLst/>
                        <a:latin typeface="Calibri" panose="020F0502020204030204" pitchFamily="34" charset="0"/>
                      </a:endParaRPr>
                    </a:p>
                  </a:txBody>
                  <a:tcPr marL="4015" marR="4015" marT="4015" marB="0" anchor="b"/>
                </a:tc>
                <a:extLst>
                  <a:ext uri="{0D108BD9-81ED-4DB2-BD59-A6C34878D82A}">
                    <a16:rowId xmlns:a16="http://schemas.microsoft.com/office/drawing/2014/main" xmlns="" val="1703783689"/>
                  </a:ext>
                </a:extLst>
              </a:tr>
              <a:tr h="132381">
                <a:tc>
                  <a:txBody>
                    <a:bodyPr/>
                    <a:lstStyle/>
                    <a:p>
                      <a:pPr algn="l" fontAlgn="b"/>
                      <a:r>
                        <a:rPr lang="en-US" sz="600" u="none" strike="noStrike">
                          <a:effectLst/>
                        </a:rPr>
                        <a:t>Samlet skønnet totalomkostning pr. m2  </a:t>
                      </a:r>
                      <a:endParaRPr lang="en-US" sz="600" b="0" i="0" u="none" strike="noStrike">
                        <a:solidFill>
                          <a:srgbClr val="000000"/>
                        </a:solidFill>
                        <a:effectLst/>
                        <a:latin typeface="Calibri" panose="020F0502020204030204" pitchFamily="34" charset="0"/>
                      </a:endParaRPr>
                    </a:p>
                  </a:txBody>
                  <a:tcPr marL="4015" marR="4015" marT="4015" marB="0" anchor="b"/>
                </a:tc>
                <a:tc>
                  <a:txBody>
                    <a:bodyPr/>
                    <a:lstStyle/>
                    <a:p>
                      <a:pPr algn="l" fontAlgn="b"/>
                      <a:r>
                        <a:rPr lang="en-US" sz="600" u="none" strike="noStrike">
                          <a:effectLst/>
                        </a:rPr>
                        <a:t> </a:t>
                      </a:r>
                      <a:endParaRPr lang="en-US" sz="600" b="0" i="0" u="none" strike="noStrike">
                        <a:solidFill>
                          <a:srgbClr val="000000"/>
                        </a:solidFill>
                        <a:effectLst/>
                        <a:latin typeface="Calibri" panose="020F0502020204030204" pitchFamily="34" charset="0"/>
                      </a:endParaRPr>
                    </a:p>
                  </a:txBody>
                  <a:tcPr marL="4015" marR="4015" marT="4015" marB="0" anchor="b"/>
                </a:tc>
                <a:tc>
                  <a:txBody>
                    <a:bodyPr/>
                    <a:lstStyle/>
                    <a:p>
                      <a:pPr algn="l" fontAlgn="b"/>
                      <a:r>
                        <a:rPr lang="en-US" sz="600" u="none" strike="noStrike">
                          <a:effectLst/>
                        </a:rPr>
                        <a:t> </a:t>
                      </a:r>
                      <a:endParaRPr lang="en-US" sz="600" b="0" i="0" u="none" strike="noStrike">
                        <a:solidFill>
                          <a:srgbClr val="000000"/>
                        </a:solidFill>
                        <a:effectLst/>
                        <a:latin typeface="Calibri" panose="020F0502020204030204" pitchFamily="34" charset="0"/>
                      </a:endParaRPr>
                    </a:p>
                  </a:txBody>
                  <a:tcPr marL="4015" marR="4015" marT="4015" marB="0" anchor="b"/>
                </a:tc>
                <a:tc>
                  <a:txBody>
                    <a:bodyPr/>
                    <a:lstStyle/>
                    <a:p>
                      <a:pPr algn="l" fontAlgn="b"/>
                      <a:r>
                        <a:rPr lang="en-US" sz="600" u="none" strike="noStrike">
                          <a:effectLst/>
                        </a:rPr>
                        <a:t> </a:t>
                      </a:r>
                      <a:endParaRPr lang="en-US" sz="600" b="0" i="0" u="none" strike="noStrike">
                        <a:solidFill>
                          <a:srgbClr val="000000"/>
                        </a:solidFill>
                        <a:effectLst/>
                        <a:latin typeface="Calibri" panose="020F0502020204030204" pitchFamily="34" charset="0"/>
                      </a:endParaRPr>
                    </a:p>
                  </a:txBody>
                  <a:tcPr marL="4015" marR="4015" marT="4015" marB="0" anchor="b"/>
                </a:tc>
                <a:tc>
                  <a:txBody>
                    <a:bodyPr/>
                    <a:lstStyle/>
                    <a:p>
                      <a:pPr algn="r" fontAlgn="b"/>
                      <a:r>
                        <a:rPr lang="en-US" sz="600" u="none" strike="noStrike" dirty="0">
                          <a:effectLst/>
                        </a:rPr>
                        <a:t>12600</a:t>
                      </a:r>
                      <a:endParaRPr lang="en-US" sz="600" b="1" i="0" u="none" strike="noStrike" dirty="0">
                        <a:solidFill>
                          <a:srgbClr val="000000"/>
                        </a:solidFill>
                        <a:effectLst/>
                        <a:latin typeface="Calibri" panose="020F0502020204030204" pitchFamily="34" charset="0"/>
                      </a:endParaRPr>
                    </a:p>
                  </a:txBody>
                  <a:tcPr marL="4015" marR="4015" marT="4015" marB="0" anchor="b"/>
                </a:tc>
                <a:extLst>
                  <a:ext uri="{0D108BD9-81ED-4DB2-BD59-A6C34878D82A}">
                    <a16:rowId xmlns:a16="http://schemas.microsoft.com/office/drawing/2014/main" xmlns="" val="3757955299"/>
                  </a:ext>
                </a:extLst>
              </a:tr>
            </a:tbl>
          </a:graphicData>
        </a:graphic>
      </p:graphicFrame>
    </p:spTree>
    <p:extLst>
      <p:ext uri="{BB962C8B-B14F-4D97-AF65-F5344CB8AC3E}">
        <p14:creationId xmlns:p14="http://schemas.microsoft.com/office/powerpoint/2010/main" val="25138776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1E5767E-1336-4066-9990-102588DC93EB}"/>
              </a:ext>
            </a:extLst>
          </p:cNvPr>
          <p:cNvSpPr>
            <a:spLocks noGrp="1"/>
          </p:cNvSpPr>
          <p:nvPr>
            <p:ph type="title"/>
          </p:nvPr>
        </p:nvSpPr>
        <p:spPr>
          <a:xfrm>
            <a:off x="467544" y="404664"/>
            <a:ext cx="7055380" cy="744034"/>
          </a:xfrm>
        </p:spPr>
        <p:txBody>
          <a:bodyPr/>
          <a:lstStyle/>
          <a:p>
            <a:r>
              <a:rPr lang="da-DK" dirty="0">
                <a:solidFill>
                  <a:schemeClr val="tx1"/>
                </a:solidFill>
              </a:rPr>
              <a:t>Finiancering</a:t>
            </a:r>
            <a:endParaRPr lang="en-US" dirty="0">
              <a:solidFill>
                <a:schemeClr val="tx1"/>
              </a:solidFill>
            </a:endParaRPr>
          </a:p>
        </p:txBody>
      </p:sp>
      <p:pic>
        <p:nvPicPr>
          <p:cNvPr id="5" name="Picture 4">
            <a:extLst>
              <a:ext uri="{FF2B5EF4-FFF2-40B4-BE49-F238E27FC236}">
                <a16:creationId xmlns:a16="http://schemas.microsoft.com/office/drawing/2014/main" xmlns="" id="{BA991A23-F0EE-446B-8136-D8FE11EAD8DA}"/>
              </a:ext>
            </a:extLst>
          </p:cNvPr>
          <p:cNvPicPr>
            <a:picLocks noChangeAspect="1"/>
          </p:cNvPicPr>
          <p:nvPr/>
        </p:nvPicPr>
        <p:blipFill>
          <a:blip r:embed="rId3"/>
          <a:stretch>
            <a:fillRect/>
          </a:stretch>
        </p:blipFill>
        <p:spPr>
          <a:xfrm>
            <a:off x="5548268" y="2060848"/>
            <a:ext cx="3319253" cy="3568020"/>
          </a:xfrm>
          <a:prstGeom prst="rect">
            <a:avLst/>
          </a:prstGeom>
        </p:spPr>
      </p:pic>
      <p:graphicFrame>
        <p:nvGraphicFramePr>
          <p:cNvPr id="10" name="Table 9">
            <a:extLst>
              <a:ext uri="{FF2B5EF4-FFF2-40B4-BE49-F238E27FC236}">
                <a16:creationId xmlns:a16="http://schemas.microsoft.com/office/drawing/2014/main" xmlns="" id="{3CC9AED5-0158-4984-8B5E-8D85B64F1736}"/>
              </a:ext>
            </a:extLst>
          </p:cNvPr>
          <p:cNvGraphicFramePr>
            <a:graphicFrameLocks noGrp="1"/>
          </p:cNvGraphicFramePr>
          <p:nvPr>
            <p:extLst>
              <p:ext uri="{D42A27DB-BD31-4B8C-83A1-F6EECF244321}">
                <p14:modId xmlns:p14="http://schemas.microsoft.com/office/powerpoint/2010/main" val="2687503269"/>
              </p:ext>
            </p:extLst>
          </p:nvPr>
        </p:nvGraphicFramePr>
        <p:xfrm>
          <a:off x="251521" y="2060848"/>
          <a:ext cx="5112566" cy="3545920"/>
        </p:xfrm>
        <a:graphic>
          <a:graphicData uri="http://schemas.openxmlformats.org/drawingml/2006/table">
            <a:tbl>
              <a:tblPr>
                <a:tableStyleId>{5C22544A-7EE6-4342-B048-85BDC9FD1C3A}</a:tableStyleId>
              </a:tblPr>
              <a:tblGrid>
                <a:gridCol w="704170">
                  <a:extLst>
                    <a:ext uri="{9D8B030D-6E8A-4147-A177-3AD203B41FA5}">
                      <a16:colId xmlns:a16="http://schemas.microsoft.com/office/drawing/2014/main" xmlns="" val="3792398363"/>
                    </a:ext>
                  </a:extLst>
                </a:gridCol>
                <a:gridCol w="704170">
                  <a:extLst>
                    <a:ext uri="{9D8B030D-6E8A-4147-A177-3AD203B41FA5}">
                      <a16:colId xmlns:a16="http://schemas.microsoft.com/office/drawing/2014/main" xmlns="" val="2302885852"/>
                    </a:ext>
                  </a:extLst>
                </a:gridCol>
                <a:gridCol w="971901">
                  <a:extLst>
                    <a:ext uri="{9D8B030D-6E8A-4147-A177-3AD203B41FA5}">
                      <a16:colId xmlns:a16="http://schemas.microsoft.com/office/drawing/2014/main" xmlns="" val="387105343"/>
                    </a:ext>
                  </a:extLst>
                </a:gridCol>
                <a:gridCol w="1136941">
                  <a:extLst>
                    <a:ext uri="{9D8B030D-6E8A-4147-A177-3AD203B41FA5}">
                      <a16:colId xmlns:a16="http://schemas.microsoft.com/office/drawing/2014/main" xmlns="" val="2361932899"/>
                    </a:ext>
                  </a:extLst>
                </a:gridCol>
                <a:gridCol w="1246967">
                  <a:extLst>
                    <a:ext uri="{9D8B030D-6E8A-4147-A177-3AD203B41FA5}">
                      <a16:colId xmlns:a16="http://schemas.microsoft.com/office/drawing/2014/main" xmlns="" val="3529281523"/>
                    </a:ext>
                  </a:extLst>
                </a:gridCol>
                <a:gridCol w="348417">
                  <a:extLst>
                    <a:ext uri="{9D8B030D-6E8A-4147-A177-3AD203B41FA5}">
                      <a16:colId xmlns:a16="http://schemas.microsoft.com/office/drawing/2014/main" xmlns="" val="3344066752"/>
                    </a:ext>
                  </a:extLst>
                </a:gridCol>
              </a:tblGrid>
              <a:tr h="233926">
                <a:tc gridSpan="2">
                  <a:txBody>
                    <a:bodyPr/>
                    <a:lstStyle/>
                    <a:p>
                      <a:pPr algn="l" fontAlgn="ctr"/>
                      <a:r>
                        <a:rPr lang="en-US" sz="1100" u="none" strike="noStrike" dirty="0" err="1">
                          <a:effectLst/>
                        </a:rPr>
                        <a:t>Silkeborg</a:t>
                      </a:r>
                      <a:r>
                        <a:rPr lang="en-US" sz="1100" u="none" strike="noStrike" dirty="0">
                          <a:effectLst/>
                        </a:rPr>
                        <a:t> </a:t>
                      </a:r>
                      <a:r>
                        <a:rPr lang="en-US" sz="1100" u="none" strike="noStrike" dirty="0" err="1">
                          <a:effectLst/>
                        </a:rPr>
                        <a:t>Kommune</a:t>
                      </a:r>
                      <a:endParaRPr lang="en-US" sz="1100" b="0" i="0" u="none" strike="noStrike" dirty="0">
                        <a:solidFill>
                          <a:srgbClr val="000000"/>
                        </a:solidFill>
                        <a:effectLst/>
                        <a:latin typeface="Calibri" panose="020F0502020204030204" pitchFamily="34" charset="0"/>
                      </a:endParaRPr>
                    </a:p>
                  </a:txBody>
                  <a:tcPr marL="7620" marR="7620" marT="7620" marB="0" anchor="ctr"/>
                </a:tc>
                <a:tc hMerge="1">
                  <a:txBody>
                    <a:bodyPr/>
                    <a:lstStyle/>
                    <a:p>
                      <a:endParaRPr lang="en-US"/>
                    </a:p>
                  </a:txBody>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7620" marR="7620" marT="762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r" fontAlgn="ctr"/>
                      <a:r>
                        <a:rPr lang="en-US" sz="1100" u="none" strike="noStrike">
                          <a:effectLst/>
                        </a:rPr>
                        <a:t>2.000.000,00</a:t>
                      </a:r>
                      <a:endParaRPr lang="en-US" sz="1100" b="0" i="0" u="none" strike="noStrike">
                        <a:solidFill>
                          <a:srgbClr val="000000"/>
                        </a:solidFill>
                        <a:effectLst/>
                        <a:latin typeface="Calibri" panose="020F0502020204030204" pitchFamily="34" charset="0"/>
                      </a:endParaRPr>
                    </a:p>
                  </a:txBody>
                  <a:tcPr marL="7620" marR="7620" marT="7620" marB="0" anchor="ctr"/>
                </a:tc>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xmlns="" val="3225576560"/>
                  </a:ext>
                </a:extLst>
              </a:tr>
              <a:tr h="233926">
                <a:tc gridSpan="2">
                  <a:txBody>
                    <a:bodyPr/>
                    <a:lstStyle/>
                    <a:p>
                      <a:pPr algn="l" fontAlgn="ctr"/>
                      <a:r>
                        <a:rPr lang="en-US" sz="1100" u="none" strike="noStrike">
                          <a:effectLst/>
                        </a:rPr>
                        <a:t>Fondsmidler</a:t>
                      </a:r>
                      <a:endParaRPr lang="en-US" sz="1100" b="0" i="0" u="none" strike="noStrike">
                        <a:solidFill>
                          <a:srgbClr val="000000"/>
                        </a:solidFill>
                        <a:effectLst/>
                        <a:latin typeface="Calibri" panose="020F0502020204030204" pitchFamily="34" charset="0"/>
                      </a:endParaRPr>
                    </a:p>
                  </a:txBody>
                  <a:tcPr marL="7620" marR="7620" marT="7620" marB="0" anchor="ctr"/>
                </a:tc>
                <a:tc hMerge="1">
                  <a:txBody>
                    <a:bodyPr/>
                    <a:lstStyle/>
                    <a:p>
                      <a:endParaRPr lang="en-US"/>
                    </a:p>
                  </a:txBody>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7620" marR="7620" marT="762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r" fontAlgn="b"/>
                      <a:r>
                        <a:rPr lang="en-US" sz="1100" u="none" strike="noStrike">
                          <a:effectLst/>
                        </a:rPr>
                        <a:t>10.000.000,00</a:t>
                      </a:r>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xmlns="" val="3153097569"/>
                  </a:ext>
                </a:extLst>
              </a:tr>
              <a:tr h="233926">
                <a:tc gridSpan="4">
                  <a:txBody>
                    <a:bodyPr/>
                    <a:lstStyle/>
                    <a:p>
                      <a:pPr algn="l" fontAlgn="ctr"/>
                      <a:r>
                        <a:rPr lang="da-DK" sz="800" u="none" strike="noStrike" dirty="0">
                          <a:effectLst/>
                        </a:rPr>
                        <a:t>   Lokale og Anlægsfonden</a:t>
                      </a:r>
                      <a:r>
                        <a:rPr lang="da-DK" sz="800" u="none" strike="noStrike">
                          <a:effectLst/>
                        </a:rPr>
                        <a:t>, </a:t>
                      </a:r>
                      <a:r>
                        <a:rPr lang="da-DK" sz="800" u="none" strike="noStrike" smtClean="0">
                          <a:effectLst/>
                        </a:rPr>
                        <a:t>RealDania, </a:t>
                      </a:r>
                      <a:r>
                        <a:rPr lang="da-DK" sz="800" u="none" strike="noStrike" dirty="0">
                          <a:effectLst/>
                        </a:rPr>
                        <a:t>Mærsk Fonden mm.</a:t>
                      </a:r>
                      <a:endParaRPr lang="en-US" sz="800" b="0" i="0" u="none" strike="noStrike" dirty="0">
                        <a:solidFill>
                          <a:srgbClr val="000000"/>
                        </a:solidFill>
                        <a:effectLst/>
                        <a:latin typeface="Calibri" panose="020F0502020204030204" pitchFamily="34" charset="0"/>
                      </a:endParaRPr>
                    </a:p>
                  </a:txBody>
                  <a:tcPr marL="7620" marR="7620" marT="7620" marB="0" anchor="ct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r" fontAlgn="b"/>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xmlns="" val="1446836016"/>
                  </a:ext>
                </a:extLst>
              </a:tr>
              <a:tr h="233926">
                <a:tc gridSpan="3">
                  <a:txBody>
                    <a:bodyPr/>
                    <a:lstStyle/>
                    <a:p>
                      <a:pPr algn="l" fontAlgn="ctr"/>
                      <a:r>
                        <a:rPr lang="da-DK" sz="1100" u="none" strike="noStrike" dirty="0">
                          <a:effectLst/>
                        </a:rPr>
                        <a:t>Børne- &amp; Familiehuset</a:t>
                      </a:r>
                      <a:endParaRPr lang="en-US" sz="1100" b="0" i="0" u="none" strike="noStrike" dirty="0">
                        <a:solidFill>
                          <a:srgbClr val="000000"/>
                        </a:solidFill>
                        <a:effectLst/>
                        <a:latin typeface="Calibri" panose="020F0502020204030204" pitchFamily="34" charset="0"/>
                      </a:endParaRPr>
                    </a:p>
                  </a:txBody>
                  <a:tcPr marL="7620" marR="7620" marT="7620" marB="0" anchor="ctr"/>
                </a:tc>
                <a:tc hMerge="1">
                  <a:txBody>
                    <a:bodyPr/>
                    <a:lstStyle/>
                    <a:p>
                      <a:endParaRPr lang="en-US"/>
                    </a:p>
                  </a:txBody>
                  <a:tcPr/>
                </a:tc>
                <a:tc hMerge="1">
                  <a:txBody>
                    <a:bodyPr/>
                    <a:lstStyle/>
                    <a:p>
                      <a:endParaRPr lang="en-US"/>
                    </a:p>
                  </a:txBody>
                  <a:tcPr/>
                </a:tc>
                <a:tc>
                  <a:txBody>
                    <a:bodyPr/>
                    <a:lstStyle/>
                    <a:p>
                      <a:pPr algn="r" fontAlgn="b"/>
                      <a:r>
                        <a:rPr lang="en-US" sz="1100" u="none" strike="noStrike">
                          <a:effectLst/>
                        </a:rPr>
                        <a:t>200.000,00</a:t>
                      </a:r>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r" fontAlgn="b"/>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xmlns="" val="3946149450"/>
                  </a:ext>
                </a:extLst>
              </a:tr>
              <a:tr h="233926">
                <a:tc gridSpan="2">
                  <a:txBody>
                    <a:bodyPr/>
                    <a:lstStyle/>
                    <a:p>
                      <a:pPr algn="l" fontAlgn="ctr"/>
                      <a:r>
                        <a:rPr lang="da-DK" sz="1100" u="none" strike="noStrike">
                          <a:effectLst/>
                        </a:rPr>
                        <a:t>Lemming IF</a:t>
                      </a:r>
                      <a:endParaRPr lang="en-US" sz="1100" b="0" i="0" u="none" strike="noStrike">
                        <a:solidFill>
                          <a:srgbClr val="000000"/>
                        </a:solidFill>
                        <a:effectLst/>
                        <a:latin typeface="Calibri" panose="020F0502020204030204" pitchFamily="34" charset="0"/>
                      </a:endParaRPr>
                    </a:p>
                  </a:txBody>
                  <a:tcPr marL="7620" marR="7620" marT="7620" marB="0" anchor="ctr"/>
                </a:tc>
                <a:tc hMerge="1">
                  <a:txBody>
                    <a:bodyPr/>
                    <a:lstStyle/>
                    <a:p>
                      <a:endParaRPr lang="en-US"/>
                    </a:p>
                  </a:txBody>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7620" marR="7620" marT="7620" marB="0" anchor="b"/>
                </a:tc>
                <a:tc>
                  <a:txBody>
                    <a:bodyPr/>
                    <a:lstStyle/>
                    <a:p>
                      <a:pPr algn="r" fontAlgn="b"/>
                      <a:r>
                        <a:rPr lang="en-US" sz="1100" u="none" strike="noStrike">
                          <a:effectLst/>
                        </a:rPr>
                        <a:t>400.000,00</a:t>
                      </a:r>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r" fontAlgn="b"/>
                      <a:endParaRPr lang="en-US" sz="1100" b="0" i="0" u="none" strike="noStrike" dirty="0">
                        <a:solidFill>
                          <a:srgbClr val="000000"/>
                        </a:solidFill>
                        <a:effectLst/>
                        <a:latin typeface="Calibri" panose="020F0502020204030204" pitchFamily="34" charset="0"/>
                      </a:endParaRPr>
                    </a:p>
                  </a:txBody>
                  <a:tcPr marL="7620" marR="7620" marT="762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xmlns="" val="2821265763"/>
                  </a:ext>
                </a:extLst>
              </a:tr>
              <a:tr h="233926">
                <a:tc gridSpan="3">
                  <a:txBody>
                    <a:bodyPr/>
                    <a:lstStyle/>
                    <a:p>
                      <a:pPr algn="l" fontAlgn="ctr"/>
                      <a:r>
                        <a:rPr lang="da-DK" sz="1100" u="none" strike="noStrike" dirty="0">
                          <a:effectLst/>
                        </a:rPr>
                        <a:t>Lemming Borgerforening</a:t>
                      </a:r>
                      <a:endParaRPr lang="en-US" sz="1100" b="0" i="0" u="none" strike="noStrike" dirty="0">
                        <a:solidFill>
                          <a:srgbClr val="000000"/>
                        </a:solidFill>
                        <a:effectLst/>
                        <a:latin typeface="Calibri" panose="020F0502020204030204" pitchFamily="34" charset="0"/>
                      </a:endParaRPr>
                    </a:p>
                  </a:txBody>
                  <a:tcPr marL="7620" marR="7620" marT="7620" marB="0" anchor="ctr"/>
                </a:tc>
                <a:tc hMerge="1">
                  <a:txBody>
                    <a:bodyPr/>
                    <a:lstStyle/>
                    <a:p>
                      <a:endParaRPr lang="en-US"/>
                    </a:p>
                  </a:txBody>
                  <a:tcPr/>
                </a:tc>
                <a:tc hMerge="1">
                  <a:txBody>
                    <a:bodyPr/>
                    <a:lstStyle/>
                    <a:p>
                      <a:endParaRPr lang="en-US"/>
                    </a:p>
                  </a:txBody>
                  <a:tcPr/>
                </a:tc>
                <a:tc>
                  <a:txBody>
                    <a:bodyPr/>
                    <a:lstStyle/>
                    <a:p>
                      <a:pPr algn="r" fontAlgn="b"/>
                      <a:r>
                        <a:rPr lang="en-US" sz="1100" u="none" strike="noStrike">
                          <a:effectLst/>
                        </a:rPr>
                        <a:t>100.000,00</a:t>
                      </a:r>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r" fontAlgn="b"/>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xmlns="" val="2940441178"/>
                  </a:ext>
                </a:extLst>
              </a:tr>
              <a:tr h="233926">
                <a:tc gridSpan="2">
                  <a:txBody>
                    <a:bodyPr/>
                    <a:lstStyle/>
                    <a:p>
                      <a:pPr algn="l" fontAlgn="ctr"/>
                      <a:r>
                        <a:rPr lang="da-DK" sz="1100" u="none" strike="noStrike">
                          <a:effectLst/>
                        </a:rPr>
                        <a:t>DGI Gavefonden</a:t>
                      </a:r>
                      <a:endParaRPr lang="en-US" sz="1100" b="0" i="0" u="none" strike="noStrike">
                        <a:solidFill>
                          <a:srgbClr val="000000"/>
                        </a:solidFill>
                        <a:effectLst/>
                        <a:latin typeface="Calibri" panose="020F0502020204030204" pitchFamily="34" charset="0"/>
                      </a:endParaRPr>
                    </a:p>
                  </a:txBody>
                  <a:tcPr marL="7620" marR="7620" marT="7620" marB="0" anchor="ctr"/>
                </a:tc>
                <a:tc hMerge="1">
                  <a:txBody>
                    <a:bodyPr/>
                    <a:lstStyle/>
                    <a:p>
                      <a:endParaRPr lang="en-US"/>
                    </a:p>
                  </a:txBody>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7620" marR="7620" marT="7620" marB="0" anchor="b"/>
                </a:tc>
                <a:tc>
                  <a:txBody>
                    <a:bodyPr/>
                    <a:lstStyle/>
                    <a:p>
                      <a:pPr algn="r" fontAlgn="b"/>
                      <a:r>
                        <a:rPr lang="en-US" sz="1100" u="none" strike="noStrike">
                          <a:effectLst/>
                        </a:rPr>
                        <a:t>500.000,00</a:t>
                      </a:r>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r" fontAlgn="b"/>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xmlns="" val="3142384216"/>
                  </a:ext>
                </a:extLst>
              </a:tr>
              <a:tr h="233926">
                <a:tc gridSpan="2">
                  <a:txBody>
                    <a:bodyPr/>
                    <a:lstStyle/>
                    <a:p>
                      <a:pPr algn="l" fontAlgn="ctr"/>
                      <a:r>
                        <a:rPr lang="da-DK" sz="1100" u="none" strike="noStrike">
                          <a:effectLst/>
                        </a:rPr>
                        <a:t>Firmasponsorater</a:t>
                      </a:r>
                      <a:endParaRPr lang="en-US" sz="1100" b="0" i="0" u="none" strike="noStrike">
                        <a:solidFill>
                          <a:srgbClr val="000000"/>
                        </a:solidFill>
                        <a:effectLst/>
                        <a:latin typeface="Calibri" panose="020F0502020204030204" pitchFamily="34" charset="0"/>
                      </a:endParaRPr>
                    </a:p>
                  </a:txBody>
                  <a:tcPr marL="7620" marR="7620" marT="7620" marB="0" anchor="ctr"/>
                </a:tc>
                <a:tc hMerge="1">
                  <a:txBody>
                    <a:bodyPr/>
                    <a:lstStyle/>
                    <a:p>
                      <a:endParaRPr lang="en-US"/>
                    </a:p>
                  </a:txBody>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7620" marR="7620" marT="7620" marB="0" anchor="b"/>
                </a:tc>
                <a:tc>
                  <a:txBody>
                    <a:bodyPr/>
                    <a:lstStyle/>
                    <a:p>
                      <a:pPr algn="r" fontAlgn="b"/>
                      <a:r>
                        <a:rPr lang="en-US" sz="1100" u="none" strike="noStrike">
                          <a:effectLst/>
                        </a:rPr>
                        <a:t>300.000,00</a:t>
                      </a:r>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r" fontAlgn="b"/>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xmlns="" val="1329751601"/>
                  </a:ext>
                </a:extLst>
              </a:tr>
              <a:tr h="233926">
                <a:tc>
                  <a:txBody>
                    <a:bodyPr/>
                    <a:lstStyle/>
                    <a:p>
                      <a:pPr algn="l" fontAlgn="ctr"/>
                      <a:r>
                        <a:rPr lang="da-DK" sz="1100" u="none" strike="noStrike">
                          <a:effectLst/>
                        </a:rPr>
                        <a:t>Andre</a:t>
                      </a:r>
                      <a:endParaRPr lang="en-US" sz="1100" b="0" i="0" u="none" strike="noStrike">
                        <a:solidFill>
                          <a:srgbClr val="000000"/>
                        </a:solidFill>
                        <a:effectLst/>
                        <a:latin typeface="Calibri" panose="020F0502020204030204" pitchFamily="34" charset="0"/>
                      </a:endParaRPr>
                    </a:p>
                  </a:txBody>
                  <a:tcPr marL="7620" marR="7620" marT="7620" marB="0" anchor="ctr"/>
                </a:tc>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endParaRPr lang="en-US" sz="1100" b="0" i="0" u="none" strike="noStrike" dirty="0">
                        <a:solidFill>
                          <a:srgbClr val="000000"/>
                        </a:solidFill>
                        <a:effectLst/>
                        <a:latin typeface="Calibri" panose="020F0502020204030204" pitchFamily="34" charset="0"/>
                      </a:endParaRPr>
                    </a:p>
                  </a:txBody>
                  <a:tcPr marL="7620" marR="7620" marT="7620" marB="0" anchor="b"/>
                </a:tc>
                <a:tc>
                  <a:txBody>
                    <a:bodyPr/>
                    <a:lstStyle/>
                    <a:p>
                      <a:pPr algn="r" fontAlgn="b"/>
                      <a:r>
                        <a:rPr lang="en-US" sz="1100" u="none" strike="noStrike">
                          <a:effectLst/>
                        </a:rPr>
                        <a:t>300.000,00</a:t>
                      </a:r>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r" fontAlgn="b"/>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xmlns="" val="1982750705"/>
                  </a:ext>
                </a:extLst>
              </a:tr>
              <a:tr h="233926">
                <a:tc gridSpan="3">
                  <a:txBody>
                    <a:bodyPr/>
                    <a:lstStyle/>
                    <a:p>
                      <a:pPr algn="l" fontAlgn="ctr"/>
                      <a:r>
                        <a:rPr lang="da-DK" sz="1100" u="none" strike="noStrike" dirty="0">
                          <a:effectLst/>
                        </a:rPr>
                        <a:t>Fælles arrangementer</a:t>
                      </a:r>
                      <a:endParaRPr lang="en-US" sz="1100" b="0" i="0" u="none" strike="noStrike" dirty="0">
                        <a:solidFill>
                          <a:srgbClr val="000000"/>
                        </a:solidFill>
                        <a:effectLst/>
                        <a:latin typeface="Calibri" panose="020F0502020204030204" pitchFamily="34" charset="0"/>
                      </a:endParaRPr>
                    </a:p>
                  </a:txBody>
                  <a:tcPr marL="7620" marR="7620" marT="7620" marB="0" anchor="ctr"/>
                </a:tc>
                <a:tc hMerge="1">
                  <a:txBody>
                    <a:bodyPr/>
                    <a:lstStyle/>
                    <a:p>
                      <a:endParaRPr lang="en-US"/>
                    </a:p>
                  </a:txBody>
                  <a:tcPr/>
                </a:tc>
                <a:tc hMerge="1">
                  <a:txBody>
                    <a:bodyPr/>
                    <a:lstStyle/>
                    <a:p>
                      <a:endParaRPr lang="en-US"/>
                    </a:p>
                  </a:txBody>
                  <a:tcPr/>
                </a:tc>
                <a:tc>
                  <a:txBody>
                    <a:bodyPr/>
                    <a:lstStyle/>
                    <a:p>
                      <a:pPr algn="r" fontAlgn="b"/>
                      <a:r>
                        <a:rPr lang="en-US" sz="1100" u="none" strike="noStrike">
                          <a:effectLst/>
                        </a:rPr>
                        <a:t>200.000,00</a:t>
                      </a:r>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r" fontAlgn="b"/>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xmlns="" val="514377306"/>
                  </a:ext>
                </a:extLst>
              </a:tr>
              <a:tr h="233926">
                <a:tc gridSpan="3">
                  <a:txBody>
                    <a:bodyPr/>
                    <a:lstStyle/>
                    <a:p>
                      <a:pPr algn="l" fontAlgn="ctr"/>
                      <a:r>
                        <a:rPr lang="da-DK" sz="800" u="none" strike="noStrike" dirty="0" smtClean="0">
                          <a:effectLst/>
                        </a:rPr>
                        <a:t>Lanterneløbet,</a:t>
                      </a:r>
                      <a:r>
                        <a:rPr lang="da-DK" sz="800" u="none" strike="noStrike" baseline="0" dirty="0" smtClean="0">
                          <a:effectLst/>
                        </a:rPr>
                        <a:t> Cirkus, Musik arrangementer, </a:t>
                      </a:r>
                      <a:r>
                        <a:rPr lang="da-DK" sz="800" u="none" strike="noStrike" dirty="0" smtClean="0">
                          <a:effectLst/>
                        </a:rPr>
                        <a:t>Lemming Byfest mm.</a:t>
                      </a:r>
                      <a:endParaRPr lang="en-US" sz="800" b="0" i="0" u="none" strike="noStrike" dirty="0">
                        <a:solidFill>
                          <a:srgbClr val="000000"/>
                        </a:solidFill>
                        <a:effectLst/>
                        <a:latin typeface="Calibri" panose="020F0502020204030204" pitchFamily="34" charset="0"/>
                      </a:endParaRPr>
                    </a:p>
                  </a:txBody>
                  <a:tcPr marL="7620" marR="7620" marT="7620" marB="0" anchor="ctr"/>
                </a:tc>
                <a:tc hMerge="1">
                  <a:txBody>
                    <a:bodyPr/>
                    <a:lstStyle/>
                    <a:p>
                      <a:endParaRPr lang="en-US"/>
                    </a:p>
                  </a:txBody>
                  <a:tcPr/>
                </a:tc>
                <a:tc hMerge="1">
                  <a:txBody>
                    <a:bodyPr/>
                    <a:lstStyle/>
                    <a:p>
                      <a:endParaRPr lang="en-US"/>
                    </a:p>
                  </a:txBody>
                  <a:tcPr/>
                </a:tc>
                <a:tc>
                  <a:txBody>
                    <a:bodyPr/>
                    <a:lstStyle/>
                    <a:p>
                      <a:pPr algn="r" fontAlgn="b"/>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r" fontAlgn="b"/>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xmlns="" val="1385580109"/>
                  </a:ext>
                </a:extLst>
              </a:tr>
              <a:tr h="243674">
                <a:tc>
                  <a:txBody>
                    <a:bodyPr/>
                    <a:lstStyle/>
                    <a:p>
                      <a:pPr algn="l" fontAlgn="ctr"/>
                      <a:endParaRPr lang="en-US" sz="1100" b="0" i="0" u="none" strike="noStrike">
                        <a:solidFill>
                          <a:srgbClr val="000000"/>
                        </a:solidFill>
                        <a:effectLst/>
                        <a:latin typeface="Calibri" panose="020F0502020204030204" pitchFamily="34" charset="0"/>
                      </a:endParaRPr>
                    </a:p>
                  </a:txBody>
                  <a:tcPr marL="7620" marR="7620" marT="7620" marB="0" anchor="ct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7620" marR="7620" marT="762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r" fontAlgn="b"/>
                      <a:r>
                        <a:rPr lang="en-US" sz="1100" u="none" strike="noStrike">
                          <a:effectLst/>
                        </a:rPr>
                        <a:t>2.000.000,00</a:t>
                      </a:r>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r" fontAlgn="b"/>
                      <a:r>
                        <a:rPr lang="en-US" sz="1100" u="none" strike="noStrike">
                          <a:effectLst/>
                        </a:rPr>
                        <a:t>2.000.000,00</a:t>
                      </a:r>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xmlns="" val="2328434494"/>
                  </a:ext>
                </a:extLst>
              </a:tr>
              <a:tr h="233926">
                <a:tc gridSpan="2">
                  <a:txBody>
                    <a:bodyPr/>
                    <a:lstStyle/>
                    <a:p>
                      <a:pPr algn="l" fontAlgn="ctr"/>
                      <a:r>
                        <a:rPr lang="da-DK" sz="1100" u="none" strike="noStrike" dirty="0">
                          <a:effectLst/>
                        </a:rPr>
                        <a:t>Frivilligt arbejde</a:t>
                      </a:r>
                      <a:endParaRPr lang="en-US" sz="1100" b="0" i="0" u="none" strike="noStrike" dirty="0">
                        <a:solidFill>
                          <a:srgbClr val="000000"/>
                        </a:solidFill>
                        <a:effectLst/>
                        <a:latin typeface="Calibri" panose="020F0502020204030204" pitchFamily="34" charset="0"/>
                      </a:endParaRPr>
                    </a:p>
                  </a:txBody>
                  <a:tcPr marL="7620" marR="7620" marT="7620" marB="0" anchor="ctr"/>
                </a:tc>
                <a:tc hMerge="1">
                  <a:txBody>
                    <a:bodyPr/>
                    <a:lstStyle/>
                    <a:p>
                      <a:endParaRPr lang="en-US"/>
                    </a:p>
                  </a:txBody>
                  <a:tcPr/>
                </a:tc>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r" fontAlgn="b"/>
                      <a:r>
                        <a:rPr lang="en-US" sz="1100" u="none" strike="noStrike">
                          <a:effectLst/>
                        </a:rPr>
                        <a:t>500.000,00</a:t>
                      </a:r>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xmlns="" val="3046321196"/>
                  </a:ext>
                </a:extLst>
              </a:tr>
              <a:tr h="233926">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endParaRPr lang="en-US" sz="1100" b="0" i="0" u="none" strike="noStrike" dirty="0">
                        <a:solidFill>
                          <a:srgbClr val="000000"/>
                        </a:solidFill>
                        <a:effectLst/>
                        <a:latin typeface="Calibri" panose="020F0502020204030204" pitchFamily="34" charset="0"/>
                      </a:endParaRPr>
                    </a:p>
                  </a:txBody>
                  <a:tcPr marL="7620" marR="7620" marT="762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r" fontAlgn="b"/>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xmlns="" val="3094857565"/>
                  </a:ext>
                </a:extLst>
              </a:tr>
              <a:tr h="243674">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endParaRPr lang="en-US" sz="1100" b="0" i="0" u="none" strike="noStrike" dirty="0">
                        <a:solidFill>
                          <a:srgbClr val="000000"/>
                        </a:solidFill>
                        <a:effectLst/>
                        <a:latin typeface="Calibri" panose="020F0502020204030204" pitchFamily="34" charset="0"/>
                      </a:endParaRPr>
                    </a:p>
                  </a:txBody>
                  <a:tcPr marL="7620" marR="7620" marT="7620" marB="0" anchor="b"/>
                </a:tc>
                <a:tc>
                  <a:txBody>
                    <a:bodyPr/>
                    <a:lstStyle/>
                    <a:p>
                      <a:pPr algn="l" fontAlgn="b"/>
                      <a:endParaRPr lang="en-US" sz="1100" b="0" i="0" u="none" strike="noStrike" dirty="0">
                        <a:solidFill>
                          <a:srgbClr val="000000"/>
                        </a:solidFill>
                        <a:effectLst/>
                        <a:latin typeface="Calibri" panose="020F0502020204030204" pitchFamily="34" charset="0"/>
                      </a:endParaRPr>
                    </a:p>
                  </a:txBody>
                  <a:tcPr marL="7620" marR="7620" marT="762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r" fontAlgn="b"/>
                      <a:r>
                        <a:rPr lang="en-US" sz="1100" u="none" strike="noStrike">
                          <a:effectLst/>
                        </a:rPr>
                        <a:t>14.500.000,00</a:t>
                      </a:r>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r>
                        <a:rPr lang="en-US" sz="1100" u="none" strike="noStrike" dirty="0">
                          <a:effectLst/>
                        </a:rPr>
                        <a:t>kr.</a:t>
                      </a:r>
                      <a:endParaRPr lang="en-US" sz="1100" b="0" i="0" u="none" strike="noStrike" dirty="0">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xmlns="" val="908368563"/>
                  </a:ext>
                </a:extLst>
              </a:tr>
            </a:tbl>
          </a:graphicData>
        </a:graphic>
      </p:graphicFrame>
    </p:spTree>
    <p:extLst>
      <p:ext uri="{BB962C8B-B14F-4D97-AF65-F5344CB8AC3E}">
        <p14:creationId xmlns:p14="http://schemas.microsoft.com/office/powerpoint/2010/main" val="9809468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1E5767E-1336-4066-9990-102588DC93EB}"/>
              </a:ext>
            </a:extLst>
          </p:cNvPr>
          <p:cNvSpPr>
            <a:spLocks noGrp="1"/>
          </p:cNvSpPr>
          <p:nvPr>
            <p:ph type="title"/>
          </p:nvPr>
        </p:nvSpPr>
        <p:spPr>
          <a:xfrm>
            <a:off x="484710" y="452718"/>
            <a:ext cx="7055380" cy="1464114"/>
          </a:xfrm>
        </p:spPr>
        <p:txBody>
          <a:bodyPr/>
          <a:lstStyle/>
          <a:p>
            <a:r>
              <a:rPr lang="da-DK" dirty="0">
                <a:solidFill>
                  <a:schemeClr val="tx1"/>
                </a:solidFill>
              </a:rPr>
              <a:t>Drifts</a:t>
            </a:r>
            <a:br>
              <a:rPr lang="da-DK" dirty="0">
                <a:solidFill>
                  <a:schemeClr val="tx1"/>
                </a:solidFill>
              </a:rPr>
            </a:br>
            <a:r>
              <a:rPr lang="da-DK" dirty="0">
                <a:solidFill>
                  <a:schemeClr val="tx1"/>
                </a:solidFill>
              </a:rPr>
              <a:t>Budget</a:t>
            </a:r>
            <a:endParaRPr lang="en-US" dirty="0">
              <a:solidFill>
                <a:schemeClr val="tx1"/>
              </a:solidFill>
            </a:endParaRPr>
          </a:p>
        </p:txBody>
      </p:sp>
      <p:pic>
        <p:nvPicPr>
          <p:cNvPr id="3" name="Picture 2">
            <a:extLst>
              <a:ext uri="{FF2B5EF4-FFF2-40B4-BE49-F238E27FC236}">
                <a16:creationId xmlns:a16="http://schemas.microsoft.com/office/drawing/2014/main" xmlns="" id="{C3395429-A9C9-49B4-B425-D614234937A9}"/>
              </a:ext>
            </a:extLst>
          </p:cNvPr>
          <p:cNvPicPr>
            <a:picLocks noChangeAspect="1"/>
          </p:cNvPicPr>
          <p:nvPr/>
        </p:nvPicPr>
        <p:blipFill>
          <a:blip r:embed="rId3"/>
          <a:stretch>
            <a:fillRect/>
          </a:stretch>
        </p:blipFill>
        <p:spPr>
          <a:xfrm>
            <a:off x="3059832" y="404664"/>
            <a:ext cx="4842354" cy="6093296"/>
          </a:xfrm>
          <a:prstGeom prst="rect">
            <a:avLst/>
          </a:prstGeom>
        </p:spPr>
      </p:pic>
    </p:spTree>
    <p:extLst>
      <p:ext uri="{BB962C8B-B14F-4D97-AF65-F5344CB8AC3E}">
        <p14:creationId xmlns:p14="http://schemas.microsoft.com/office/powerpoint/2010/main" val="15165629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E51AAB4-778A-4714-9667-B03065CB11C0}"/>
              </a:ext>
            </a:extLst>
          </p:cNvPr>
          <p:cNvSpPr>
            <a:spLocks noGrp="1"/>
          </p:cNvSpPr>
          <p:nvPr>
            <p:ph type="title"/>
          </p:nvPr>
        </p:nvSpPr>
        <p:spPr>
          <a:xfrm>
            <a:off x="484710" y="452718"/>
            <a:ext cx="7564192" cy="1320098"/>
          </a:xfrm>
        </p:spPr>
        <p:txBody>
          <a:bodyPr>
            <a:normAutofit fontScale="90000"/>
          </a:bodyPr>
          <a:lstStyle/>
          <a:p>
            <a:r>
              <a:rPr lang="da-DK" dirty="0"/>
              <a:t>Et unikt samarbejde mellem 3 aktive lokale foreninger</a:t>
            </a:r>
            <a:endParaRPr lang="en-US" dirty="0"/>
          </a:p>
        </p:txBody>
      </p:sp>
      <p:sp>
        <p:nvSpPr>
          <p:cNvPr id="4" name="Footer Placeholder 3">
            <a:extLst>
              <a:ext uri="{FF2B5EF4-FFF2-40B4-BE49-F238E27FC236}">
                <a16:creationId xmlns:a16="http://schemas.microsoft.com/office/drawing/2014/main" xmlns="" id="{BBA3A466-A31D-40B9-9E79-036282EBFFBE}"/>
              </a:ext>
            </a:extLst>
          </p:cNvPr>
          <p:cNvSpPr>
            <a:spLocks noGrp="1"/>
          </p:cNvSpPr>
          <p:nvPr>
            <p:ph type="ftr" sz="quarter" idx="11"/>
          </p:nvPr>
        </p:nvSpPr>
        <p:spPr/>
        <p:txBody>
          <a:bodyPr/>
          <a:lstStyle/>
          <a:p>
            <a:endParaRPr lang="da-DK" dirty="0"/>
          </a:p>
          <a:p>
            <a:endParaRPr lang="da-DK" dirty="0"/>
          </a:p>
        </p:txBody>
      </p:sp>
      <p:pic>
        <p:nvPicPr>
          <p:cNvPr id="5" name="Picture 3">
            <a:extLst>
              <a:ext uri="{FF2B5EF4-FFF2-40B4-BE49-F238E27FC236}">
                <a16:creationId xmlns:a16="http://schemas.microsoft.com/office/drawing/2014/main" xmlns="" id="{E76682E1-6473-4F1C-99F3-9303E1F63F8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2591" y="2138181"/>
            <a:ext cx="2479039" cy="24790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Undertitel 2">
            <a:extLst>
              <a:ext uri="{FF2B5EF4-FFF2-40B4-BE49-F238E27FC236}">
                <a16:creationId xmlns:a16="http://schemas.microsoft.com/office/drawing/2014/main" xmlns="" id="{8300FB84-D975-4F40-B849-C59AB16434DA}"/>
              </a:ext>
            </a:extLst>
          </p:cNvPr>
          <p:cNvSpPr txBox="1">
            <a:spLocks/>
          </p:cNvSpPr>
          <p:nvPr/>
        </p:nvSpPr>
        <p:spPr>
          <a:xfrm>
            <a:off x="3675946" y="2348881"/>
            <a:ext cx="3344325" cy="1903510"/>
          </a:xfrm>
          <a:prstGeom prst="rect">
            <a:avLst/>
          </a:prstGeom>
        </p:spPr>
        <p:txBody>
          <a:bodyPr vert="horz">
            <a:normAutofit/>
          </a:bodyPr>
          <a:lstStyle>
            <a:lvl1pPr marL="0" indent="0" algn="ctr" rtl="0" eaLnBrk="1" latinLnBrk="0" hangingPunct="1">
              <a:spcBef>
                <a:spcPct val="20000"/>
              </a:spcBef>
              <a:buClr>
                <a:schemeClr val="tx1">
                  <a:shade val="95000"/>
                </a:schemeClr>
              </a:buClr>
              <a:buSzPct val="65000"/>
              <a:buFont typeface="Wingdings 2"/>
              <a:buNone/>
              <a:defRPr kumimoji="0" sz="2800" kern="1200">
                <a:solidFill>
                  <a:schemeClr val="tx1"/>
                </a:solidFill>
                <a:latin typeface="+mn-lt"/>
                <a:ea typeface="+mn-ea"/>
                <a:cs typeface="+mn-cs"/>
              </a:defRPr>
            </a:lvl1pPr>
            <a:lvl2pPr marL="457200" indent="0" algn="ctr" rtl="0" eaLnBrk="1" latinLnBrk="0" hangingPunct="1">
              <a:spcBef>
                <a:spcPct val="20000"/>
              </a:spcBef>
              <a:buClr>
                <a:schemeClr val="tx1"/>
              </a:buClr>
              <a:buSzPct val="80000"/>
              <a:buFont typeface="Wingdings 2"/>
              <a:buNone/>
              <a:defRPr kumimoji="0" sz="2400" kern="1200">
                <a:solidFill>
                  <a:schemeClr val="tx1"/>
                </a:solidFill>
                <a:latin typeface="+mn-lt"/>
                <a:ea typeface="+mn-ea"/>
                <a:cs typeface="+mn-cs"/>
              </a:defRPr>
            </a:lvl2pPr>
            <a:lvl3pPr marL="914400" indent="0" algn="ctr" rtl="0" eaLnBrk="1" latinLnBrk="0" hangingPunct="1">
              <a:spcBef>
                <a:spcPct val="20000"/>
              </a:spcBef>
              <a:buClr>
                <a:schemeClr val="tx1"/>
              </a:buClr>
              <a:buSzPct val="95000"/>
              <a:buFont typeface="Wingdings"/>
              <a:buNone/>
              <a:defRPr kumimoji="0" sz="2200" kern="1200">
                <a:solidFill>
                  <a:schemeClr val="tx1"/>
                </a:solidFill>
                <a:latin typeface="+mn-lt"/>
                <a:ea typeface="+mn-ea"/>
                <a:cs typeface="+mn-cs"/>
              </a:defRPr>
            </a:lvl3pPr>
            <a:lvl4pPr marL="1371600" indent="0" algn="ctr" rtl="0" eaLnBrk="1" latinLnBrk="0" hangingPunct="1">
              <a:spcBef>
                <a:spcPct val="20000"/>
              </a:spcBef>
              <a:buClr>
                <a:schemeClr val="tx1"/>
              </a:buClr>
              <a:buSzPct val="100000"/>
              <a:buFont typeface="Wingdings 3"/>
              <a:buNone/>
              <a:defRPr kumimoji="0" sz="2000" kern="1200">
                <a:solidFill>
                  <a:schemeClr val="tx1"/>
                </a:solidFill>
                <a:latin typeface="+mn-lt"/>
                <a:ea typeface="+mn-ea"/>
                <a:cs typeface="+mn-cs"/>
              </a:defRPr>
            </a:lvl4pPr>
            <a:lvl5pPr marL="1828800" indent="0" algn="ctr" rtl="0" eaLnBrk="1" latinLnBrk="0" hangingPunct="1">
              <a:spcBef>
                <a:spcPct val="20000"/>
              </a:spcBef>
              <a:buClr>
                <a:schemeClr val="tx1"/>
              </a:buClr>
              <a:buFont typeface="Wingdings 2"/>
              <a:buNone/>
              <a:defRPr kumimoji="0" sz="2000" kern="1200">
                <a:solidFill>
                  <a:schemeClr val="tx1"/>
                </a:solidFill>
                <a:latin typeface="+mn-lt"/>
                <a:ea typeface="+mn-ea"/>
                <a:cs typeface="+mn-cs"/>
              </a:defRPr>
            </a:lvl5pPr>
            <a:lvl6pPr marL="2286000" indent="0" algn="ctr" rtl="0" eaLnBrk="1" latinLnBrk="0" hangingPunct="1">
              <a:spcBef>
                <a:spcPct val="20000"/>
              </a:spcBef>
              <a:buClr>
                <a:schemeClr val="tx1"/>
              </a:buClr>
              <a:buFont typeface="Wingdings 3"/>
              <a:buNone/>
              <a:defRPr kumimoji="0" sz="1800" kern="1200">
                <a:solidFill>
                  <a:schemeClr val="tx1"/>
                </a:solidFill>
                <a:latin typeface="+mn-lt"/>
                <a:ea typeface="+mn-ea"/>
                <a:cs typeface="+mn-cs"/>
              </a:defRPr>
            </a:lvl6pPr>
            <a:lvl7pPr marL="2743200" indent="0" algn="ctr" rtl="0" eaLnBrk="1" latinLnBrk="0" hangingPunct="1">
              <a:spcBef>
                <a:spcPct val="20000"/>
              </a:spcBef>
              <a:buClr>
                <a:schemeClr val="tx1"/>
              </a:buClr>
              <a:buFont typeface="Wingdings 2"/>
              <a:buNone/>
              <a:defRPr kumimoji="0" sz="1600" kern="1200">
                <a:solidFill>
                  <a:schemeClr val="tx1"/>
                </a:solidFill>
                <a:latin typeface="+mn-lt"/>
                <a:ea typeface="+mn-ea"/>
                <a:cs typeface="+mn-cs"/>
              </a:defRPr>
            </a:lvl7pPr>
            <a:lvl8pPr marL="3200400" indent="0" algn="ctr" rtl="0" eaLnBrk="1" latinLnBrk="0" hangingPunct="1">
              <a:spcBef>
                <a:spcPct val="20000"/>
              </a:spcBef>
              <a:buClr>
                <a:schemeClr val="tx1"/>
              </a:buClr>
              <a:buFont typeface="Wingdings 2"/>
              <a:buNone/>
              <a:defRPr kumimoji="0" sz="1400" kern="1200">
                <a:solidFill>
                  <a:schemeClr val="tx1"/>
                </a:solidFill>
                <a:latin typeface="+mn-lt"/>
                <a:ea typeface="+mn-ea"/>
                <a:cs typeface="+mn-cs"/>
              </a:defRPr>
            </a:lvl8pPr>
            <a:lvl9pPr marL="3657600" indent="0" algn="ctr" rtl="0" eaLnBrk="1" latinLnBrk="0" hangingPunct="1">
              <a:spcBef>
                <a:spcPct val="20000"/>
              </a:spcBef>
              <a:buClr>
                <a:schemeClr val="tx1"/>
              </a:buClr>
              <a:buFont typeface="Wingdings 2"/>
              <a:buNone/>
              <a:defRPr kumimoji="0" sz="1400" kern="1200" baseline="0">
                <a:solidFill>
                  <a:schemeClr val="tx1"/>
                </a:solidFill>
                <a:latin typeface="+mn-lt"/>
                <a:ea typeface="+mn-ea"/>
                <a:cs typeface="+mn-cs"/>
              </a:defRPr>
            </a:lvl9pPr>
          </a:lstStyle>
          <a:p>
            <a:r>
              <a:rPr lang="da-DK" b="1" i="1" dirty="0">
                <a:solidFill>
                  <a:schemeClr val="bg1"/>
                </a:solidFill>
              </a:rPr>
              <a:t>Lemming Sogns Borgerforening / Forsamlingshus</a:t>
            </a:r>
          </a:p>
        </p:txBody>
      </p:sp>
      <p:pic>
        <p:nvPicPr>
          <p:cNvPr id="8" name="Picture 2">
            <a:extLst>
              <a:ext uri="{FF2B5EF4-FFF2-40B4-BE49-F238E27FC236}">
                <a16:creationId xmlns:a16="http://schemas.microsoft.com/office/drawing/2014/main" xmlns="" id="{158BD239-B847-41FB-BAEF-7CD68240C22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48272" y="4408886"/>
            <a:ext cx="2948294" cy="1797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3543846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1E5767E-1336-4066-9990-102588DC93EB}"/>
              </a:ext>
            </a:extLst>
          </p:cNvPr>
          <p:cNvSpPr>
            <a:spLocks noGrp="1"/>
          </p:cNvSpPr>
          <p:nvPr>
            <p:ph type="title"/>
          </p:nvPr>
        </p:nvSpPr>
        <p:spPr/>
        <p:txBody>
          <a:bodyPr/>
          <a:lstStyle/>
          <a:p>
            <a:r>
              <a:rPr lang="da-DK" dirty="0">
                <a:solidFill>
                  <a:schemeClr val="tx1"/>
                </a:solidFill>
              </a:rPr>
              <a:t>Igangværende aktiviteter og kommende opgaver</a:t>
            </a:r>
            <a:endParaRPr lang="en-US" dirty="0">
              <a:solidFill>
                <a:schemeClr val="tx1"/>
              </a:solidFill>
            </a:endParaRPr>
          </a:p>
        </p:txBody>
      </p:sp>
      <p:sp>
        <p:nvSpPr>
          <p:cNvPr id="3" name="Content Placeholder 2">
            <a:extLst>
              <a:ext uri="{FF2B5EF4-FFF2-40B4-BE49-F238E27FC236}">
                <a16:creationId xmlns:a16="http://schemas.microsoft.com/office/drawing/2014/main" xmlns="" id="{DF54DC62-F638-4832-924D-C3AEE5ADD6E7}"/>
              </a:ext>
            </a:extLst>
          </p:cNvPr>
          <p:cNvSpPr>
            <a:spLocks noGrp="1"/>
          </p:cNvSpPr>
          <p:nvPr>
            <p:ph idx="1"/>
          </p:nvPr>
        </p:nvSpPr>
        <p:spPr>
          <a:xfrm>
            <a:off x="611560" y="1988840"/>
            <a:ext cx="6711654" cy="4472419"/>
          </a:xfrm>
        </p:spPr>
        <p:txBody>
          <a:bodyPr>
            <a:normAutofit/>
          </a:bodyPr>
          <a:lstStyle/>
          <a:p>
            <a:pPr marL="137160" indent="0">
              <a:buNone/>
            </a:pPr>
            <a:endParaRPr lang="da-DK" dirty="0"/>
          </a:p>
          <a:p>
            <a:pPr marL="285750" indent="-285750">
              <a:buFont typeface="Arial" panose="020B0604020202020204" pitchFamily="34" charset="0"/>
              <a:buChar char="•"/>
            </a:pPr>
            <a:r>
              <a:rPr lang="da-DK" dirty="0"/>
              <a:t>Samarbejde med Silkeborg Kommune vedr. sammenlægning af matrikler mm.</a:t>
            </a:r>
          </a:p>
          <a:p>
            <a:pPr marL="285750" indent="-285750">
              <a:buFont typeface="Arial" panose="020B0604020202020204" pitchFamily="34" charset="0"/>
              <a:buChar char="•"/>
            </a:pPr>
            <a:r>
              <a:rPr lang="da-DK" dirty="0"/>
              <a:t>Løsning på parkeringsforhold udarbejdes</a:t>
            </a:r>
          </a:p>
          <a:p>
            <a:pPr marL="285750" indent="-285750">
              <a:buFont typeface="Arial" panose="020B0604020202020204" pitchFamily="34" charset="0"/>
              <a:buChar char="•"/>
            </a:pPr>
            <a:r>
              <a:rPr lang="da-DK" dirty="0"/>
              <a:t>Fundsrasing</a:t>
            </a:r>
          </a:p>
          <a:p>
            <a:pPr marL="285750" indent="-285750">
              <a:buFont typeface="Arial" panose="020B0604020202020204" pitchFamily="34" charset="0"/>
              <a:buChar char="•"/>
            </a:pPr>
            <a:r>
              <a:rPr lang="da-DK" dirty="0"/>
              <a:t>Støtte fra Silkeborg Kommune og deres tilsagn om 2 mill. kr holdes varm.</a:t>
            </a:r>
          </a:p>
          <a:p>
            <a:pPr marL="285750" indent="-285750">
              <a:buFont typeface="Arial" panose="020B0604020202020204" pitchFamily="34" charset="0"/>
              <a:buChar char="•"/>
            </a:pPr>
            <a:r>
              <a:rPr lang="da-DK" dirty="0"/>
              <a:t>Hjemtagelse af tilbud fra egnede entreprenører</a:t>
            </a:r>
          </a:p>
          <a:p>
            <a:pPr marL="285750" indent="-285750">
              <a:buFont typeface="Arial" panose="020B0604020202020204" pitchFamily="34" charset="0"/>
              <a:buChar char="•"/>
            </a:pPr>
            <a:r>
              <a:rPr lang="da-DK" dirty="0"/>
              <a:t>Byggetilladelse</a:t>
            </a:r>
          </a:p>
          <a:p>
            <a:pPr marL="285750" indent="-285750">
              <a:buFont typeface="Arial" panose="020B0604020202020204" pitchFamily="34" charset="0"/>
              <a:buChar char="•"/>
            </a:pPr>
            <a:r>
              <a:rPr lang="da-DK" dirty="0"/>
              <a:t>Logo og barometer</a:t>
            </a:r>
          </a:p>
          <a:p>
            <a:pPr marL="285750" indent="-285750">
              <a:buFont typeface="Arial" panose="020B0604020202020204" pitchFamily="34" charset="0"/>
              <a:buChar char="•"/>
            </a:pPr>
            <a:r>
              <a:rPr lang="da-DK" dirty="0"/>
              <a:t>Økonomi</a:t>
            </a:r>
          </a:p>
          <a:p>
            <a:pPr marL="285750" indent="-285750">
              <a:buFont typeface="Arial" panose="020B0604020202020204" pitchFamily="34" charset="0"/>
              <a:buChar char="•"/>
            </a:pPr>
            <a:endParaRPr lang="da-DK" dirty="0"/>
          </a:p>
          <a:p>
            <a:endParaRPr lang="en-US" dirty="0"/>
          </a:p>
        </p:txBody>
      </p:sp>
    </p:spTree>
    <p:extLst>
      <p:ext uri="{BB962C8B-B14F-4D97-AF65-F5344CB8AC3E}">
        <p14:creationId xmlns:p14="http://schemas.microsoft.com/office/powerpoint/2010/main" val="25998495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1E5767E-1336-4066-9990-102588DC93EB}"/>
              </a:ext>
            </a:extLst>
          </p:cNvPr>
          <p:cNvSpPr>
            <a:spLocks noGrp="1"/>
          </p:cNvSpPr>
          <p:nvPr>
            <p:ph type="title"/>
          </p:nvPr>
        </p:nvSpPr>
        <p:spPr>
          <a:xfrm>
            <a:off x="484710" y="452718"/>
            <a:ext cx="7055380" cy="744034"/>
          </a:xfrm>
        </p:spPr>
        <p:txBody>
          <a:bodyPr/>
          <a:lstStyle/>
          <a:p>
            <a:r>
              <a:rPr lang="da-DK" dirty="0">
                <a:solidFill>
                  <a:schemeClr val="tx1"/>
                </a:solidFill>
              </a:rPr>
              <a:t>Tidsplan for 2019</a:t>
            </a:r>
            <a:endParaRPr lang="en-US" dirty="0">
              <a:solidFill>
                <a:schemeClr val="tx1"/>
              </a:solidFill>
            </a:endParaRPr>
          </a:p>
        </p:txBody>
      </p:sp>
      <p:sp>
        <p:nvSpPr>
          <p:cNvPr id="5" name="Content Placeholder 4">
            <a:extLst>
              <a:ext uri="{FF2B5EF4-FFF2-40B4-BE49-F238E27FC236}">
                <a16:creationId xmlns:a16="http://schemas.microsoft.com/office/drawing/2014/main" xmlns="" id="{472DC08D-55D2-4B3A-B1C7-B82C7620F79D}"/>
              </a:ext>
            </a:extLst>
          </p:cNvPr>
          <p:cNvSpPr>
            <a:spLocks noGrp="1"/>
          </p:cNvSpPr>
          <p:nvPr>
            <p:ph idx="1"/>
          </p:nvPr>
        </p:nvSpPr>
        <p:spPr>
          <a:xfrm>
            <a:off x="827700" y="1556793"/>
            <a:ext cx="6711654" cy="4691614"/>
          </a:xfrm>
        </p:spPr>
        <p:txBody>
          <a:bodyPr/>
          <a:lstStyle/>
          <a:p>
            <a:pPr>
              <a:buFont typeface="Arial" panose="020B0604020202020204" pitchFamily="34" charset="0"/>
              <a:buChar char="•"/>
            </a:pPr>
            <a:r>
              <a:rPr lang="da-DK" dirty="0"/>
              <a:t>Landzonetilladelse</a:t>
            </a:r>
          </a:p>
          <a:p>
            <a:pPr>
              <a:buFont typeface="Arial" panose="020B0604020202020204" pitchFamily="34" charset="0"/>
              <a:buChar char="•"/>
            </a:pPr>
            <a:r>
              <a:rPr lang="da-DK" dirty="0"/>
              <a:t>Ansøgninger til fonde, LOA samarbejde</a:t>
            </a:r>
          </a:p>
          <a:p>
            <a:pPr>
              <a:buFont typeface="Arial" panose="020B0604020202020204" pitchFamily="34" charset="0"/>
              <a:buChar char="•"/>
            </a:pPr>
            <a:r>
              <a:rPr lang="da-DK" dirty="0"/>
              <a:t>Byggetilladelse</a:t>
            </a:r>
          </a:p>
          <a:p>
            <a:pPr>
              <a:buFont typeface="Arial" panose="020B0604020202020204" pitchFamily="34" charset="0"/>
              <a:buChar char="•"/>
            </a:pPr>
            <a:r>
              <a:rPr lang="da-DK" dirty="0"/>
              <a:t>Hjemtage tilbud fra entreprenører</a:t>
            </a:r>
          </a:p>
          <a:p>
            <a:pPr>
              <a:buFont typeface="Arial" panose="020B0604020202020204" pitchFamily="34" charset="0"/>
              <a:buChar char="•"/>
            </a:pPr>
            <a:r>
              <a:rPr lang="da-DK" dirty="0"/>
              <a:t>Udvælgelse af entreprenører</a:t>
            </a:r>
          </a:p>
          <a:p>
            <a:pPr>
              <a:buFont typeface="Arial" panose="020B0604020202020204" pitchFamily="34" charset="0"/>
              <a:buChar char="•"/>
            </a:pPr>
            <a:r>
              <a:rPr lang="da-DK" dirty="0"/>
              <a:t>Borgermøde – afgørelse om realiseringen</a:t>
            </a:r>
          </a:p>
          <a:p>
            <a:pPr>
              <a:buFont typeface="Arial" panose="020B0604020202020204" pitchFamily="34" charset="0"/>
              <a:buChar char="•"/>
            </a:pPr>
            <a:r>
              <a:rPr lang="da-DK" dirty="0"/>
              <a:t>Indsamling via DGI Gavefonden</a:t>
            </a:r>
          </a:p>
          <a:p>
            <a:pPr>
              <a:buFont typeface="Arial" panose="020B0604020202020204" pitchFamily="34" charset="0"/>
              <a:buChar char="•"/>
            </a:pPr>
            <a:r>
              <a:rPr lang="da-DK" dirty="0"/>
              <a:t>Kontrakt med entreprenører</a:t>
            </a:r>
          </a:p>
          <a:p>
            <a:pPr>
              <a:buFont typeface="Arial" panose="020B0604020202020204" pitchFamily="34" charset="0"/>
              <a:buChar char="•"/>
            </a:pPr>
            <a:endParaRPr lang="da-DK" dirty="0"/>
          </a:p>
          <a:p>
            <a:pPr marL="0" indent="0">
              <a:buNone/>
            </a:pPr>
            <a:r>
              <a:rPr lang="da-DK" dirty="0"/>
              <a:t>Hele året vil der være lokale arrangementer og derudover fonde, der skal søges.</a:t>
            </a:r>
          </a:p>
          <a:p>
            <a:pPr marL="0" indent="0">
              <a:buNone/>
            </a:pPr>
            <a:endParaRPr lang="da-DK" dirty="0"/>
          </a:p>
          <a:p>
            <a:pPr marL="0" indent="0">
              <a:buNone/>
            </a:pPr>
            <a:endParaRPr lang="da-DK" dirty="0"/>
          </a:p>
          <a:p>
            <a:pPr marL="0" indent="0">
              <a:buNone/>
            </a:pPr>
            <a:endParaRPr lang="da-DK" dirty="0"/>
          </a:p>
          <a:p>
            <a:pPr marL="0" indent="0">
              <a:buNone/>
            </a:pPr>
            <a:endParaRPr lang="en-US" dirty="0"/>
          </a:p>
        </p:txBody>
      </p:sp>
    </p:spTree>
    <p:extLst>
      <p:ext uri="{BB962C8B-B14F-4D97-AF65-F5344CB8AC3E}">
        <p14:creationId xmlns:p14="http://schemas.microsoft.com/office/powerpoint/2010/main" val="66666151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1E5767E-1336-4066-9990-102588DC93EB}"/>
              </a:ext>
            </a:extLst>
          </p:cNvPr>
          <p:cNvSpPr>
            <a:spLocks noGrp="1"/>
          </p:cNvSpPr>
          <p:nvPr>
            <p:ph type="title"/>
          </p:nvPr>
        </p:nvSpPr>
        <p:spPr>
          <a:xfrm>
            <a:off x="467544" y="404664"/>
            <a:ext cx="7055380" cy="744034"/>
          </a:xfrm>
        </p:spPr>
        <p:txBody>
          <a:bodyPr/>
          <a:lstStyle/>
          <a:p>
            <a:r>
              <a:rPr lang="da-DK" dirty="0">
                <a:solidFill>
                  <a:schemeClr val="tx1"/>
                </a:solidFill>
              </a:rPr>
              <a:t>Fundraising</a:t>
            </a:r>
            <a:endParaRPr lang="en-US" dirty="0">
              <a:solidFill>
                <a:schemeClr val="tx1"/>
              </a:solidFill>
            </a:endParaRPr>
          </a:p>
        </p:txBody>
      </p:sp>
      <p:pic>
        <p:nvPicPr>
          <p:cNvPr id="3" name="Picture 2">
            <a:extLst>
              <a:ext uri="{FF2B5EF4-FFF2-40B4-BE49-F238E27FC236}">
                <a16:creationId xmlns:a16="http://schemas.microsoft.com/office/drawing/2014/main" xmlns="" id="{6319D89C-15D4-4A11-9E6E-BB7FC83368F0}"/>
              </a:ext>
            </a:extLst>
          </p:cNvPr>
          <p:cNvPicPr>
            <a:picLocks noChangeAspect="1"/>
          </p:cNvPicPr>
          <p:nvPr/>
        </p:nvPicPr>
        <p:blipFill>
          <a:blip r:embed="rId3"/>
          <a:stretch>
            <a:fillRect/>
          </a:stretch>
        </p:blipFill>
        <p:spPr>
          <a:xfrm>
            <a:off x="4139952" y="796646"/>
            <a:ext cx="4083737" cy="5672740"/>
          </a:xfrm>
          <a:prstGeom prst="rect">
            <a:avLst/>
          </a:prstGeom>
        </p:spPr>
      </p:pic>
    </p:spTree>
    <p:extLst>
      <p:ext uri="{BB962C8B-B14F-4D97-AF65-F5344CB8AC3E}">
        <p14:creationId xmlns:p14="http://schemas.microsoft.com/office/powerpoint/2010/main" val="157761696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1E5767E-1336-4066-9990-102588DC93EB}"/>
              </a:ext>
            </a:extLst>
          </p:cNvPr>
          <p:cNvSpPr>
            <a:spLocks noGrp="1"/>
          </p:cNvSpPr>
          <p:nvPr>
            <p:ph type="title"/>
          </p:nvPr>
        </p:nvSpPr>
        <p:spPr/>
        <p:txBody>
          <a:bodyPr/>
          <a:lstStyle/>
          <a:p>
            <a:r>
              <a:rPr lang="da-DK" dirty="0">
                <a:solidFill>
                  <a:schemeClr val="tx1"/>
                </a:solidFill>
              </a:rPr>
              <a:t>Lokale aktiviteter til økonomiske støtte</a:t>
            </a:r>
            <a:endParaRPr lang="en-US" dirty="0">
              <a:solidFill>
                <a:schemeClr val="tx1"/>
              </a:solidFill>
            </a:endParaRPr>
          </a:p>
        </p:txBody>
      </p:sp>
      <p:sp>
        <p:nvSpPr>
          <p:cNvPr id="3" name="Content Placeholder 2">
            <a:extLst>
              <a:ext uri="{FF2B5EF4-FFF2-40B4-BE49-F238E27FC236}">
                <a16:creationId xmlns:a16="http://schemas.microsoft.com/office/drawing/2014/main" xmlns="" id="{DF54DC62-F638-4832-924D-C3AEE5ADD6E7}"/>
              </a:ext>
            </a:extLst>
          </p:cNvPr>
          <p:cNvSpPr>
            <a:spLocks noGrp="1"/>
          </p:cNvSpPr>
          <p:nvPr>
            <p:ph idx="1"/>
          </p:nvPr>
        </p:nvSpPr>
        <p:spPr>
          <a:xfrm>
            <a:off x="827700" y="1772817"/>
            <a:ext cx="6711654" cy="4475590"/>
          </a:xfrm>
        </p:spPr>
        <p:txBody>
          <a:bodyPr>
            <a:normAutofit/>
          </a:bodyPr>
          <a:lstStyle/>
          <a:p>
            <a:pPr marL="137160" indent="0">
              <a:buNone/>
            </a:pPr>
            <a:endParaRPr lang="da-DK" dirty="0"/>
          </a:p>
          <a:p>
            <a:pPr fontAlgn="b">
              <a:buFont typeface="Arial" panose="020B0604020202020204" pitchFamily="34" charset="0"/>
              <a:buChar char="•"/>
            </a:pPr>
            <a:r>
              <a:rPr lang="da-DK" dirty="0"/>
              <a:t>Lanterneløbet 21. september</a:t>
            </a:r>
          </a:p>
          <a:p>
            <a:pPr fontAlgn="b">
              <a:buFont typeface="Arial" panose="020B0604020202020204" pitchFamily="34" charset="0"/>
              <a:buChar char="•"/>
            </a:pPr>
            <a:r>
              <a:rPr lang="da-DK" dirty="0"/>
              <a:t>Husstandsindsamling</a:t>
            </a:r>
          </a:p>
          <a:p>
            <a:pPr fontAlgn="b">
              <a:buFont typeface="Arial" panose="020B0604020202020204" pitchFamily="34" charset="0"/>
              <a:buChar char="•"/>
            </a:pPr>
            <a:r>
              <a:rPr lang="da-DK" dirty="0"/>
              <a:t>Frivillige hjælpere til Lanterneløbet, Cirkus, Musik </a:t>
            </a:r>
          </a:p>
          <a:p>
            <a:pPr fontAlgn="b">
              <a:buFont typeface="Arial" panose="020B0604020202020204" pitchFamily="34" charset="0"/>
              <a:buChar char="•"/>
            </a:pPr>
            <a:r>
              <a:rPr lang="da-DK" dirty="0"/>
              <a:t>Julemarked</a:t>
            </a:r>
          </a:p>
          <a:p>
            <a:pPr fontAlgn="b">
              <a:buFont typeface="Arial" panose="020B0604020202020204" pitchFamily="34" charset="0"/>
              <a:buChar char="•"/>
            </a:pPr>
            <a:r>
              <a:rPr lang="da-DK" dirty="0"/>
              <a:t>Salg af kalender for 2020</a:t>
            </a:r>
          </a:p>
          <a:p>
            <a:pPr fontAlgn="b">
              <a:buFont typeface="Arial" panose="020B0604020202020204" pitchFamily="34" charset="0"/>
              <a:buChar char="•"/>
            </a:pPr>
            <a:r>
              <a:rPr lang="da-DK" dirty="0"/>
              <a:t>Donationer fra juletræssalg</a:t>
            </a:r>
          </a:p>
          <a:p>
            <a:pPr fontAlgn="b">
              <a:buFont typeface="Arial" panose="020B0604020202020204" pitchFamily="34" charset="0"/>
              <a:buChar char="•"/>
            </a:pPr>
            <a:r>
              <a:rPr lang="da-DK" dirty="0"/>
              <a:t>Salg af tasker, t-shirts, m.v.</a:t>
            </a:r>
          </a:p>
          <a:p>
            <a:pPr fontAlgn="b">
              <a:buFont typeface="Arial" panose="020B0604020202020204" pitchFamily="34" charset="0"/>
              <a:buChar char="•"/>
            </a:pPr>
            <a:r>
              <a:rPr lang="da-DK" dirty="0"/>
              <a:t>Arrangementer i øvrigt</a:t>
            </a:r>
          </a:p>
          <a:p>
            <a:pPr fontAlgn="b">
              <a:buFont typeface="Arial" panose="020B0604020202020204" pitchFamily="34" charset="0"/>
              <a:buChar char="•"/>
            </a:pPr>
            <a:r>
              <a:rPr lang="da-DK" dirty="0"/>
              <a:t>Frivilligt arbejde</a:t>
            </a:r>
          </a:p>
          <a:p>
            <a:pPr marL="285750" indent="-285750">
              <a:buFont typeface="Arial" panose="020B0604020202020204" pitchFamily="34" charset="0"/>
              <a:buChar char="•"/>
            </a:pPr>
            <a:endParaRPr lang="da-DK" dirty="0"/>
          </a:p>
          <a:p>
            <a:pPr marL="285750" indent="-285750">
              <a:buFont typeface="Arial" panose="020B0604020202020204" pitchFamily="34" charset="0"/>
              <a:buChar char="•"/>
            </a:pPr>
            <a:endParaRPr lang="da-DK" dirty="0"/>
          </a:p>
          <a:p>
            <a:endParaRPr lang="en-US" dirty="0"/>
          </a:p>
        </p:txBody>
      </p:sp>
    </p:spTree>
    <p:extLst>
      <p:ext uri="{BB962C8B-B14F-4D97-AF65-F5344CB8AC3E}">
        <p14:creationId xmlns:p14="http://schemas.microsoft.com/office/powerpoint/2010/main" val="160054190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0DCB9C7-1EDE-4D3C-989F-F797AB531121}"/>
              </a:ext>
            </a:extLst>
          </p:cNvPr>
          <p:cNvSpPr>
            <a:spLocks noGrp="1"/>
          </p:cNvSpPr>
          <p:nvPr>
            <p:ph type="title"/>
          </p:nvPr>
        </p:nvSpPr>
        <p:spPr>
          <a:xfrm>
            <a:off x="484710" y="452718"/>
            <a:ext cx="7055380" cy="1032066"/>
          </a:xfrm>
        </p:spPr>
        <p:txBody>
          <a:bodyPr/>
          <a:lstStyle/>
          <a:p>
            <a:r>
              <a:rPr lang="da-DK" dirty="0"/>
              <a:t>Kan I hjælpe os med</a:t>
            </a:r>
            <a:endParaRPr lang="en-US" dirty="0"/>
          </a:p>
        </p:txBody>
      </p:sp>
      <p:sp>
        <p:nvSpPr>
          <p:cNvPr id="4" name="Content Placeholder 3">
            <a:extLst>
              <a:ext uri="{FF2B5EF4-FFF2-40B4-BE49-F238E27FC236}">
                <a16:creationId xmlns:a16="http://schemas.microsoft.com/office/drawing/2014/main" xmlns="" id="{34122196-681E-4BEF-ACF1-1F6419156F61}"/>
              </a:ext>
            </a:extLst>
          </p:cNvPr>
          <p:cNvSpPr>
            <a:spLocks noGrp="1"/>
          </p:cNvSpPr>
          <p:nvPr>
            <p:ph idx="1"/>
          </p:nvPr>
        </p:nvSpPr>
        <p:spPr/>
        <p:txBody>
          <a:bodyPr/>
          <a:lstStyle/>
          <a:p>
            <a:pPr>
              <a:buFont typeface="Arial" panose="020B0604020202020204" pitchFamily="34" charset="0"/>
              <a:buChar char="•"/>
            </a:pPr>
            <a:r>
              <a:rPr lang="da-DK" dirty="0"/>
              <a:t>at finde på et godt logo og slogan til Kulturlanternen LemmingHuset?</a:t>
            </a:r>
          </a:p>
          <a:p>
            <a:pPr>
              <a:buFont typeface="Arial" panose="020B0604020202020204" pitchFamily="34" charset="0"/>
              <a:buChar char="•"/>
            </a:pPr>
            <a:r>
              <a:rPr lang="da-DK" dirty="0"/>
              <a:t>at sprede kendskabet om at være rundhåndende til husstandsindsamlingen?</a:t>
            </a:r>
          </a:p>
          <a:p>
            <a:pPr>
              <a:buFont typeface="Arial" panose="020B0604020202020204" pitchFamily="34" charset="0"/>
              <a:buChar char="•"/>
            </a:pPr>
            <a:r>
              <a:rPr lang="da-DK" dirty="0"/>
              <a:t>at støtte de sponsorer, der støtter os?</a:t>
            </a:r>
          </a:p>
          <a:p>
            <a:pPr>
              <a:buFont typeface="Arial" panose="020B0604020202020204" pitchFamily="34" charset="0"/>
              <a:buChar char="•"/>
            </a:pPr>
            <a:r>
              <a:rPr lang="da-DK" dirty="0"/>
              <a:t>tilsagn om frivilligt arbejde</a:t>
            </a:r>
            <a:endParaRPr lang="en-US" dirty="0"/>
          </a:p>
        </p:txBody>
      </p:sp>
    </p:spTree>
    <p:extLst>
      <p:ext uri="{BB962C8B-B14F-4D97-AF65-F5344CB8AC3E}">
        <p14:creationId xmlns:p14="http://schemas.microsoft.com/office/powerpoint/2010/main" val="193855596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0DCB9C7-1EDE-4D3C-989F-F797AB531121}"/>
              </a:ext>
            </a:extLst>
          </p:cNvPr>
          <p:cNvSpPr>
            <a:spLocks noGrp="1"/>
          </p:cNvSpPr>
          <p:nvPr>
            <p:ph type="title"/>
          </p:nvPr>
        </p:nvSpPr>
        <p:spPr/>
        <p:txBody>
          <a:bodyPr/>
          <a:lstStyle/>
          <a:p>
            <a:r>
              <a:rPr lang="da-DK" dirty="0"/>
              <a:t>Spørgsmål</a:t>
            </a:r>
            <a:br>
              <a:rPr lang="da-DK" dirty="0"/>
            </a:br>
            <a:r>
              <a:rPr lang="da-DK" dirty="0"/>
              <a:t>		</a:t>
            </a:r>
            <a:br>
              <a:rPr lang="da-DK" dirty="0"/>
            </a:br>
            <a:r>
              <a:rPr lang="da-DK" dirty="0"/>
              <a:t>		- eller kommentarer…</a:t>
            </a:r>
            <a:endParaRPr lang="en-US" dirty="0"/>
          </a:p>
        </p:txBody>
      </p:sp>
      <p:sp>
        <p:nvSpPr>
          <p:cNvPr id="5" name="Content Placeholder 4">
            <a:extLst>
              <a:ext uri="{FF2B5EF4-FFF2-40B4-BE49-F238E27FC236}">
                <a16:creationId xmlns:a16="http://schemas.microsoft.com/office/drawing/2014/main" xmlns="" id="{2E7754F5-7DB6-4E85-860A-2FA68ADE641D}"/>
              </a:ext>
            </a:extLst>
          </p:cNvPr>
          <p:cNvSpPr>
            <a:spLocks noGrp="1"/>
          </p:cNvSpPr>
          <p:nvPr>
            <p:ph idx="1"/>
          </p:nvPr>
        </p:nvSpPr>
        <p:spPr>
          <a:xfrm>
            <a:off x="2267744" y="3212976"/>
            <a:ext cx="5050904" cy="1296164"/>
          </a:xfrm>
          <a:prstGeom prst="wedgeEllipseCallout">
            <a:avLst>
              <a:gd name="adj1" fmla="val -61296"/>
              <a:gd name="adj2" fmla="val 17749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77500" lnSpcReduction="20000"/>
          </a:bodyPr>
          <a:lstStyle/>
          <a:p>
            <a:pPr marL="137160" indent="0" algn="ctr">
              <a:buNone/>
            </a:pPr>
            <a:r>
              <a:rPr lang="da-DK" sz="4000" dirty="0">
                <a:solidFill>
                  <a:schemeClr val="bg1"/>
                </a:solidFill>
                <a:latin typeface="Andalus" panose="02020603050405020304" pitchFamily="18" charset="-78"/>
                <a:cs typeface="Andalus" panose="02020603050405020304" pitchFamily="18" charset="-78"/>
              </a:rPr>
              <a:t>- og tak for opmærksomheden!</a:t>
            </a:r>
            <a:endParaRPr lang="en-US" sz="4000" dirty="0">
              <a:solidFill>
                <a:schemeClr val="bg1"/>
              </a:solidFill>
              <a:latin typeface="Andalus" panose="02020603050405020304" pitchFamily="18" charset="-78"/>
              <a:cs typeface="Andalus" panose="02020603050405020304" pitchFamily="18" charset="-78"/>
            </a:endParaRPr>
          </a:p>
        </p:txBody>
      </p:sp>
    </p:spTree>
    <p:extLst>
      <p:ext uri="{BB962C8B-B14F-4D97-AF65-F5344CB8AC3E}">
        <p14:creationId xmlns:p14="http://schemas.microsoft.com/office/powerpoint/2010/main" val="368280050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E51AAB4-778A-4714-9667-B03065CB11C0}"/>
              </a:ext>
            </a:extLst>
          </p:cNvPr>
          <p:cNvSpPr>
            <a:spLocks noGrp="1"/>
          </p:cNvSpPr>
          <p:nvPr>
            <p:ph type="title"/>
          </p:nvPr>
        </p:nvSpPr>
        <p:spPr>
          <a:xfrm>
            <a:off x="484710" y="452718"/>
            <a:ext cx="7564192" cy="1320098"/>
          </a:xfrm>
        </p:spPr>
        <p:txBody>
          <a:bodyPr>
            <a:normAutofit fontScale="90000"/>
          </a:bodyPr>
          <a:lstStyle/>
          <a:p>
            <a:r>
              <a:rPr lang="da-DK" dirty="0"/>
              <a:t>Historikken bag tilblivelsen af Kulturlanternen LemmingHuset</a:t>
            </a:r>
            <a:br>
              <a:rPr lang="da-DK" dirty="0"/>
            </a:br>
            <a:endParaRPr lang="en-US" dirty="0"/>
          </a:p>
        </p:txBody>
      </p:sp>
      <p:sp>
        <p:nvSpPr>
          <p:cNvPr id="3" name="Content Placeholder 2">
            <a:extLst>
              <a:ext uri="{FF2B5EF4-FFF2-40B4-BE49-F238E27FC236}">
                <a16:creationId xmlns:a16="http://schemas.microsoft.com/office/drawing/2014/main" xmlns="" id="{A194D7EF-2374-4C96-9DE0-8805A15AF857}"/>
              </a:ext>
            </a:extLst>
          </p:cNvPr>
          <p:cNvSpPr>
            <a:spLocks noGrp="1"/>
          </p:cNvSpPr>
          <p:nvPr>
            <p:ph idx="1"/>
          </p:nvPr>
        </p:nvSpPr>
        <p:spPr>
          <a:xfrm>
            <a:off x="0" y="1772816"/>
            <a:ext cx="9144000" cy="4752528"/>
          </a:xfrm>
        </p:spPr>
        <p:txBody>
          <a:bodyPr>
            <a:normAutofit fontScale="62500" lnSpcReduction="20000"/>
          </a:bodyPr>
          <a:lstStyle/>
          <a:p>
            <a:pPr marL="285750" indent="-285750">
              <a:buFont typeface="Arial" panose="020B0604020202020204" pitchFamily="34" charset="0"/>
              <a:buChar char="•"/>
            </a:pPr>
            <a:r>
              <a:rPr lang="da-DK" dirty="0"/>
              <a:t>Januar 2014: Det dengang unavngivne multihus i Lemming fremlægges for første gang for Silkeborg Kommune i forbindelse med en 5 års plan for Lemming og omegn.</a:t>
            </a:r>
          </a:p>
          <a:p>
            <a:pPr marL="285750" indent="-285750">
              <a:buFont typeface="Arial" panose="020B0604020202020204" pitchFamily="34" charset="0"/>
              <a:buChar char="•"/>
            </a:pPr>
            <a:r>
              <a:rPr lang="da-DK" dirty="0"/>
              <a:t>November 2015: Under afklaring af Lemming Gl. Skole´s videre skæbne, blev det i samråd med Silkeborg Kommune besluttet at opføre nyt frem for at overtage og renovere skolen. </a:t>
            </a:r>
          </a:p>
          <a:p>
            <a:pPr marL="285750" indent="-285750">
              <a:buFont typeface="Arial" panose="020B0604020202020204" pitchFamily="34" charset="0"/>
              <a:buChar char="•"/>
            </a:pPr>
            <a:r>
              <a:rPr lang="da-DK" dirty="0"/>
              <a:t>Marts 2016: Et tæt samarbejde blev initieret mellem Lemming IF, Lemming Sogns Borgerforening / Forsamlingshus og Værkeriet om at skabe et fælles mødested for alle interesserede med fokus på idræt, kultur og kreativitet.</a:t>
            </a:r>
          </a:p>
          <a:p>
            <a:pPr marL="285750" indent="-285750">
              <a:buFont typeface="Arial" panose="020B0604020202020204" pitchFamily="34" charset="0"/>
              <a:buChar char="•"/>
            </a:pPr>
            <a:r>
              <a:rPr lang="da-DK" dirty="0"/>
              <a:t>November 2016: Et 2 årigt tværfagligt projekt med DGI Facilitetsudvikling blev iværksat, hvor igennem idèen om KLH er blevet konkrediseret.</a:t>
            </a:r>
          </a:p>
          <a:p>
            <a:pPr marL="285750" indent="-285750">
              <a:buFont typeface="Arial" panose="020B0604020202020204" pitchFamily="34" charset="0"/>
              <a:buChar char="•"/>
            </a:pPr>
            <a:r>
              <a:rPr lang="da-DK" dirty="0"/>
              <a:t>Marts 2017: På et velbesøgt borgermøde kom der mange gode ønsker og bud på hvad KLH kan bruges til.</a:t>
            </a:r>
          </a:p>
          <a:p>
            <a:pPr marL="285750" indent="-285750">
              <a:buFont typeface="Arial" panose="020B0604020202020204" pitchFamily="34" charset="0"/>
              <a:buChar char="•"/>
            </a:pPr>
            <a:r>
              <a:rPr lang="da-DK" dirty="0"/>
              <a:t>November 2017: DGI fremlægger et gennemarbejdet udkast til KLH med skitser, plantegninger og tankerne bag.</a:t>
            </a:r>
          </a:p>
          <a:p>
            <a:pPr marL="285750" indent="-285750">
              <a:buFont typeface="Arial" panose="020B0604020202020204" pitchFamily="34" charset="0"/>
              <a:buChar char="•"/>
            </a:pPr>
            <a:r>
              <a:rPr lang="da-DK" dirty="0"/>
              <a:t>Februar 2018: Stiftende generalforsamling og bestyrelsen konstitueres</a:t>
            </a:r>
          </a:p>
          <a:p>
            <a:pPr marL="285750" indent="-285750">
              <a:buFont typeface="Arial" panose="020B0604020202020204" pitchFamily="34" charset="0"/>
              <a:buChar char="•"/>
            </a:pPr>
            <a:r>
              <a:rPr lang="da-DK" dirty="0"/>
              <a:t>Marts 2018: Aftale om hjælp til søgning af fonde indgåes med Fundraising.dk</a:t>
            </a:r>
          </a:p>
          <a:p>
            <a:pPr marL="285750" indent="-285750">
              <a:buFont typeface="Arial" panose="020B0604020202020204" pitchFamily="34" charset="0"/>
              <a:buChar char="•"/>
            </a:pPr>
            <a:r>
              <a:rPr lang="da-DK" dirty="0"/>
              <a:t>Maj 2018: Afholdelse af 2. borgermøde med work-shops.  </a:t>
            </a:r>
          </a:p>
          <a:p>
            <a:pPr marL="285750" indent="-285750">
              <a:buFont typeface="Arial" panose="020B0604020202020204" pitchFamily="34" charset="0"/>
              <a:buChar char="•"/>
            </a:pPr>
            <a:r>
              <a:rPr lang="da-DK" dirty="0"/>
              <a:t>August 2018: KLH bliver moms registreret og opretter bankkonto.</a:t>
            </a:r>
          </a:p>
          <a:p>
            <a:pPr marL="285750" indent="-285750">
              <a:buFont typeface="Arial" panose="020B0604020202020204" pitchFamily="34" charset="0"/>
              <a:buChar char="•"/>
            </a:pPr>
            <a:r>
              <a:rPr lang="da-DK" dirty="0"/>
              <a:t>November 2018: Samarbejde med Archiwoo (Arkitekt, Rasmus Ebdrup Bech) indgåes.</a:t>
            </a:r>
          </a:p>
          <a:p>
            <a:pPr marL="285750" indent="-285750">
              <a:buFont typeface="Arial" panose="020B0604020202020204" pitchFamily="34" charset="0"/>
              <a:buChar char="•"/>
            </a:pPr>
            <a:r>
              <a:rPr lang="da-DK" dirty="0"/>
              <a:t>December 2018: Vedtægter for ”Den almennyttige selvejende institution KLH” godkendes af Silkebrog Kommune</a:t>
            </a:r>
          </a:p>
          <a:p>
            <a:endParaRPr lang="en-US" dirty="0"/>
          </a:p>
        </p:txBody>
      </p:sp>
      <p:sp>
        <p:nvSpPr>
          <p:cNvPr id="4" name="Footer Placeholder 3">
            <a:extLst>
              <a:ext uri="{FF2B5EF4-FFF2-40B4-BE49-F238E27FC236}">
                <a16:creationId xmlns:a16="http://schemas.microsoft.com/office/drawing/2014/main" xmlns="" id="{BBA3A466-A31D-40B9-9E79-036282EBFFBE}"/>
              </a:ext>
            </a:extLst>
          </p:cNvPr>
          <p:cNvSpPr>
            <a:spLocks noGrp="1"/>
          </p:cNvSpPr>
          <p:nvPr>
            <p:ph type="ftr" sz="quarter" idx="11"/>
          </p:nvPr>
        </p:nvSpPr>
        <p:spPr/>
        <p:txBody>
          <a:bodyPr/>
          <a:lstStyle/>
          <a:p>
            <a:endParaRPr lang="da-DK" dirty="0"/>
          </a:p>
          <a:p>
            <a:endParaRPr lang="da-DK" dirty="0"/>
          </a:p>
        </p:txBody>
      </p:sp>
    </p:spTree>
    <p:extLst>
      <p:ext uri="{BB962C8B-B14F-4D97-AF65-F5344CB8AC3E}">
        <p14:creationId xmlns:p14="http://schemas.microsoft.com/office/powerpoint/2010/main" val="29200008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A644CC6-3971-4769-8855-7DC367F9CC27}"/>
              </a:ext>
            </a:extLst>
          </p:cNvPr>
          <p:cNvSpPr>
            <a:spLocks noGrp="1"/>
          </p:cNvSpPr>
          <p:nvPr>
            <p:ph type="title"/>
          </p:nvPr>
        </p:nvSpPr>
        <p:spPr/>
        <p:txBody>
          <a:bodyPr/>
          <a:lstStyle/>
          <a:p>
            <a:r>
              <a:rPr lang="da-DK" dirty="0"/>
              <a:t>Skitser og udkast</a:t>
            </a:r>
            <a:endParaRPr lang="en-US" dirty="0"/>
          </a:p>
        </p:txBody>
      </p:sp>
      <p:pic>
        <p:nvPicPr>
          <p:cNvPr id="5" name="Content Placeholder 4">
            <a:extLst>
              <a:ext uri="{FF2B5EF4-FFF2-40B4-BE49-F238E27FC236}">
                <a16:creationId xmlns:a16="http://schemas.microsoft.com/office/drawing/2014/main" xmlns="" id="{2D2DED0C-9ADB-4B5A-8E3E-52FE60545D87}"/>
              </a:ext>
            </a:extLst>
          </p:cNvPr>
          <p:cNvPicPr>
            <a:picLocks noGrp="1" noChangeAspect="1"/>
          </p:cNvPicPr>
          <p:nvPr>
            <p:ph idx="1"/>
          </p:nvPr>
        </p:nvPicPr>
        <p:blipFill>
          <a:blip r:embed="rId3"/>
          <a:stretch>
            <a:fillRect/>
          </a:stretch>
        </p:blipFill>
        <p:spPr>
          <a:xfrm>
            <a:off x="2213929" y="2564904"/>
            <a:ext cx="6063634" cy="4040658"/>
          </a:xfrm>
          <a:prstGeom prst="rect">
            <a:avLst/>
          </a:prstGeom>
        </p:spPr>
      </p:pic>
      <p:pic>
        <p:nvPicPr>
          <p:cNvPr id="6" name="Picture 5">
            <a:extLst>
              <a:ext uri="{FF2B5EF4-FFF2-40B4-BE49-F238E27FC236}">
                <a16:creationId xmlns:a16="http://schemas.microsoft.com/office/drawing/2014/main" xmlns="" id="{FE56FB1E-462E-492B-AD41-A2A83E787915}"/>
              </a:ext>
            </a:extLst>
          </p:cNvPr>
          <p:cNvPicPr>
            <a:picLocks noChangeAspect="1"/>
          </p:cNvPicPr>
          <p:nvPr/>
        </p:nvPicPr>
        <p:blipFill>
          <a:blip r:embed="rId4"/>
          <a:stretch>
            <a:fillRect/>
          </a:stretch>
        </p:blipFill>
        <p:spPr>
          <a:xfrm>
            <a:off x="323528" y="1381516"/>
            <a:ext cx="3112333" cy="1995982"/>
          </a:xfrm>
          <a:prstGeom prst="rect">
            <a:avLst/>
          </a:prstGeom>
        </p:spPr>
      </p:pic>
      <p:pic>
        <p:nvPicPr>
          <p:cNvPr id="7" name="Picture 6">
            <a:extLst>
              <a:ext uri="{FF2B5EF4-FFF2-40B4-BE49-F238E27FC236}">
                <a16:creationId xmlns:a16="http://schemas.microsoft.com/office/drawing/2014/main" xmlns="" id="{7EFA1E4C-AC2E-461A-A306-4A024E38E768}"/>
              </a:ext>
            </a:extLst>
          </p:cNvPr>
          <p:cNvPicPr>
            <a:picLocks noChangeAspect="1"/>
          </p:cNvPicPr>
          <p:nvPr/>
        </p:nvPicPr>
        <p:blipFill>
          <a:blip r:embed="rId5"/>
          <a:stretch>
            <a:fillRect/>
          </a:stretch>
        </p:blipFill>
        <p:spPr>
          <a:xfrm>
            <a:off x="4968107" y="1274114"/>
            <a:ext cx="3923928" cy="1810291"/>
          </a:xfrm>
          <a:prstGeom prst="rect">
            <a:avLst/>
          </a:prstGeom>
        </p:spPr>
      </p:pic>
    </p:spTree>
    <p:extLst>
      <p:ext uri="{BB962C8B-B14F-4D97-AF65-F5344CB8AC3E}">
        <p14:creationId xmlns:p14="http://schemas.microsoft.com/office/powerpoint/2010/main" val="27081958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A644CC6-3971-4769-8855-7DC367F9CC27}"/>
              </a:ext>
            </a:extLst>
          </p:cNvPr>
          <p:cNvSpPr>
            <a:spLocks noGrp="1"/>
          </p:cNvSpPr>
          <p:nvPr>
            <p:ph type="title"/>
          </p:nvPr>
        </p:nvSpPr>
        <p:spPr/>
        <p:txBody>
          <a:bodyPr/>
          <a:lstStyle/>
          <a:p>
            <a:r>
              <a:rPr lang="da-DK" dirty="0"/>
              <a:t>Skitser og udkast</a:t>
            </a:r>
            <a:endParaRPr lang="en-US" dirty="0"/>
          </a:p>
        </p:txBody>
      </p:sp>
      <p:pic>
        <p:nvPicPr>
          <p:cNvPr id="9" name="Picture 8">
            <a:extLst>
              <a:ext uri="{FF2B5EF4-FFF2-40B4-BE49-F238E27FC236}">
                <a16:creationId xmlns:a16="http://schemas.microsoft.com/office/drawing/2014/main" xmlns="" id="{1647FF97-518E-4813-9BE8-60E9E0D349C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1600" y="1340768"/>
            <a:ext cx="7092280" cy="5015255"/>
          </a:xfrm>
          <a:prstGeom prst="rect">
            <a:avLst/>
          </a:prstGeom>
        </p:spPr>
      </p:pic>
    </p:spTree>
    <p:extLst>
      <p:ext uri="{BB962C8B-B14F-4D97-AF65-F5344CB8AC3E}">
        <p14:creationId xmlns:p14="http://schemas.microsoft.com/office/powerpoint/2010/main" val="42507602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A644CC6-3971-4769-8855-7DC367F9CC27}"/>
              </a:ext>
            </a:extLst>
          </p:cNvPr>
          <p:cNvSpPr>
            <a:spLocks noGrp="1"/>
          </p:cNvSpPr>
          <p:nvPr>
            <p:ph type="title"/>
          </p:nvPr>
        </p:nvSpPr>
        <p:spPr/>
        <p:txBody>
          <a:bodyPr/>
          <a:lstStyle/>
          <a:p>
            <a:r>
              <a:rPr lang="da-DK" dirty="0"/>
              <a:t>Skitser og udkast</a:t>
            </a:r>
            <a:endParaRPr lang="en-US" dirty="0"/>
          </a:p>
        </p:txBody>
      </p:sp>
      <p:pic>
        <p:nvPicPr>
          <p:cNvPr id="4" name="Picture 3">
            <a:extLst>
              <a:ext uri="{FF2B5EF4-FFF2-40B4-BE49-F238E27FC236}">
                <a16:creationId xmlns:a16="http://schemas.microsoft.com/office/drawing/2014/main" xmlns="" id="{F7F10C83-B073-4943-ABC0-4561C580E21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1520" y="1268761"/>
            <a:ext cx="3456384" cy="2444158"/>
          </a:xfrm>
          <a:prstGeom prst="rect">
            <a:avLst/>
          </a:prstGeom>
        </p:spPr>
      </p:pic>
      <p:pic>
        <p:nvPicPr>
          <p:cNvPr id="6" name="Picture 5">
            <a:extLst>
              <a:ext uri="{FF2B5EF4-FFF2-40B4-BE49-F238E27FC236}">
                <a16:creationId xmlns:a16="http://schemas.microsoft.com/office/drawing/2014/main" xmlns="" id="{53F96DCB-DD36-4687-9180-8FEB448156D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75856" y="2724886"/>
            <a:ext cx="5580112" cy="3945784"/>
          </a:xfrm>
          <a:prstGeom prst="rect">
            <a:avLst/>
          </a:prstGeom>
        </p:spPr>
      </p:pic>
    </p:spTree>
    <p:extLst>
      <p:ext uri="{BB962C8B-B14F-4D97-AF65-F5344CB8AC3E}">
        <p14:creationId xmlns:p14="http://schemas.microsoft.com/office/powerpoint/2010/main" val="5321938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A644CC6-3971-4769-8855-7DC367F9CC27}"/>
              </a:ext>
            </a:extLst>
          </p:cNvPr>
          <p:cNvSpPr>
            <a:spLocks noGrp="1"/>
          </p:cNvSpPr>
          <p:nvPr>
            <p:ph type="title"/>
          </p:nvPr>
        </p:nvSpPr>
        <p:spPr>
          <a:xfrm>
            <a:off x="484710" y="452718"/>
            <a:ext cx="4951386" cy="1400530"/>
          </a:xfrm>
        </p:spPr>
        <p:txBody>
          <a:bodyPr/>
          <a:lstStyle/>
          <a:p>
            <a:r>
              <a:rPr lang="da-DK" dirty="0"/>
              <a:t>Kulturlanternen LeminingHuset for hele lokalområdet</a:t>
            </a:r>
            <a:endParaRPr lang="en-US" dirty="0"/>
          </a:p>
        </p:txBody>
      </p:sp>
      <p:pic>
        <p:nvPicPr>
          <p:cNvPr id="3" name="Picture 2">
            <a:extLst>
              <a:ext uri="{FF2B5EF4-FFF2-40B4-BE49-F238E27FC236}">
                <a16:creationId xmlns:a16="http://schemas.microsoft.com/office/drawing/2014/main" xmlns="" id="{04067DA4-9AA6-4523-8EA3-B578AA3A519E}"/>
              </a:ext>
            </a:extLst>
          </p:cNvPr>
          <p:cNvPicPr>
            <a:picLocks noChangeAspect="1"/>
          </p:cNvPicPr>
          <p:nvPr/>
        </p:nvPicPr>
        <p:blipFill>
          <a:blip r:embed="rId3"/>
          <a:stretch>
            <a:fillRect/>
          </a:stretch>
        </p:blipFill>
        <p:spPr>
          <a:xfrm>
            <a:off x="251520" y="2420888"/>
            <a:ext cx="7302365" cy="4282842"/>
          </a:xfrm>
          <a:prstGeom prst="rect">
            <a:avLst/>
          </a:prstGeom>
        </p:spPr>
      </p:pic>
      <p:pic>
        <p:nvPicPr>
          <p:cNvPr id="4" name="Picture 3">
            <a:extLst>
              <a:ext uri="{FF2B5EF4-FFF2-40B4-BE49-F238E27FC236}">
                <a16:creationId xmlns:a16="http://schemas.microsoft.com/office/drawing/2014/main" xmlns="" id="{797008F9-2B35-4200-A548-71B4BEE09E19}"/>
              </a:ext>
            </a:extLst>
          </p:cNvPr>
          <p:cNvPicPr>
            <a:picLocks noChangeAspect="1"/>
          </p:cNvPicPr>
          <p:nvPr/>
        </p:nvPicPr>
        <p:blipFill>
          <a:blip r:embed="rId4"/>
          <a:stretch>
            <a:fillRect/>
          </a:stretch>
        </p:blipFill>
        <p:spPr>
          <a:xfrm>
            <a:off x="5478056" y="188640"/>
            <a:ext cx="3437075" cy="3456384"/>
          </a:xfrm>
          <a:prstGeom prst="rect">
            <a:avLst/>
          </a:prstGeom>
        </p:spPr>
      </p:pic>
    </p:spTree>
    <p:extLst>
      <p:ext uri="{BB962C8B-B14F-4D97-AF65-F5344CB8AC3E}">
        <p14:creationId xmlns:p14="http://schemas.microsoft.com/office/powerpoint/2010/main" val="40934764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1E5767E-1336-4066-9990-102588DC93EB}"/>
              </a:ext>
            </a:extLst>
          </p:cNvPr>
          <p:cNvSpPr>
            <a:spLocks noGrp="1"/>
          </p:cNvSpPr>
          <p:nvPr>
            <p:ph type="title"/>
          </p:nvPr>
        </p:nvSpPr>
        <p:spPr>
          <a:xfrm>
            <a:off x="484710" y="452718"/>
            <a:ext cx="7055380" cy="744034"/>
          </a:xfrm>
        </p:spPr>
        <p:txBody>
          <a:bodyPr/>
          <a:lstStyle/>
          <a:p>
            <a:r>
              <a:rPr lang="da-DK" dirty="0">
                <a:solidFill>
                  <a:schemeClr val="tx1"/>
                </a:solidFill>
              </a:rPr>
              <a:t>Organisatorisk oversigt</a:t>
            </a:r>
            <a:endParaRPr lang="en-US" dirty="0">
              <a:solidFill>
                <a:schemeClr val="tx1"/>
              </a:solidFill>
            </a:endParaRPr>
          </a:p>
        </p:txBody>
      </p:sp>
      <p:pic>
        <p:nvPicPr>
          <p:cNvPr id="4" name="Picture 3">
            <a:extLst>
              <a:ext uri="{FF2B5EF4-FFF2-40B4-BE49-F238E27FC236}">
                <a16:creationId xmlns:a16="http://schemas.microsoft.com/office/drawing/2014/main" xmlns="" id="{9DB18C82-7A7F-4E05-9921-7AFA777C0381}"/>
              </a:ext>
            </a:extLst>
          </p:cNvPr>
          <p:cNvPicPr>
            <a:picLocks noChangeAspect="1"/>
          </p:cNvPicPr>
          <p:nvPr/>
        </p:nvPicPr>
        <p:blipFill>
          <a:blip r:embed="rId3"/>
          <a:stretch>
            <a:fillRect/>
          </a:stretch>
        </p:blipFill>
        <p:spPr>
          <a:xfrm>
            <a:off x="3419872" y="1196752"/>
            <a:ext cx="2808312" cy="2198556"/>
          </a:xfrm>
          <a:prstGeom prst="rect">
            <a:avLst/>
          </a:prstGeom>
        </p:spPr>
      </p:pic>
      <p:pic>
        <p:nvPicPr>
          <p:cNvPr id="5" name="Picture 4">
            <a:extLst>
              <a:ext uri="{FF2B5EF4-FFF2-40B4-BE49-F238E27FC236}">
                <a16:creationId xmlns:a16="http://schemas.microsoft.com/office/drawing/2014/main" xmlns="" id="{7C0A3DB7-48D3-4221-A79B-A62EC1F95FA6}"/>
              </a:ext>
            </a:extLst>
          </p:cNvPr>
          <p:cNvPicPr>
            <a:picLocks noChangeAspect="1"/>
          </p:cNvPicPr>
          <p:nvPr/>
        </p:nvPicPr>
        <p:blipFill>
          <a:blip r:embed="rId4"/>
          <a:stretch>
            <a:fillRect/>
          </a:stretch>
        </p:blipFill>
        <p:spPr>
          <a:xfrm>
            <a:off x="6444208" y="1196752"/>
            <a:ext cx="2448272" cy="2210490"/>
          </a:xfrm>
          <a:prstGeom prst="rect">
            <a:avLst/>
          </a:prstGeom>
        </p:spPr>
      </p:pic>
      <p:pic>
        <p:nvPicPr>
          <p:cNvPr id="7" name="Picture 6">
            <a:extLst>
              <a:ext uri="{FF2B5EF4-FFF2-40B4-BE49-F238E27FC236}">
                <a16:creationId xmlns:a16="http://schemas.microsoft.com/office/drawing/2014/main" xmlns="" id="{6DBBAEE4-F870-44FE-A0A3-2C5DF9A8098E}"/>
              </a:ext>
            </a:extLst>
          </p:cNvPr>
          <p:cNvPicPr>
            <a:picLocks noChangeAspect="1"/>
          </p:cNvPicPr>
          <p:nvPr/>
        </p:nvPicPr>
        <p:blipFill>
          <a:blip r:embed="rId5"/>
          <a:stretch>
            <a:fillRect/>
          </a:stretch>
        </p:blipFill>
        <p:spPr>
          <a:xfrm>
            <a:off x="1547664" y="3501008"/>
            <a:ext cx="5976664" cy="3272499"/>
          </a:xfrm>
          <a:prstGeom prst="rect">
            <a:avLst/>
          </a:prstGeom>
        </p:spPr>
      </p:pic>
      <p:pic>
        <p:nvPicPr>
          <p:cNvPr id="6" name="Picture 5">
            <a:extLst>
              <a:ext uri="{FF2B5EF4-FFF2-40B4-BE49-F238E27FC236}">
                <a16:creationId xmlns:a16="http://schemas.microsoft.com/office/drawing/2014/main" xmlns="" id="{F319427F-6AE0-477F-B117-02FF2520B9D6}"/>
              </a:ext>
            </a:extLst>
          </p:cNvPr>
          <p:cNvPicPr>
            <a:picLocks noChangeAspect="1"/>
          </p:cNvPicPr>
          <p:nvPr/>
        </p:nvPicPr>
        <p:blipFill>
          <a:blip r:embed="rId6"/>
          <a:stretch>
            <a:fillRect/>
          </a:stretch>
        </p:blipFill>
        <p:spPr>
          <a:xfrm>
            <a:off x="323528" y="1196752"/>
            <a:ext cx="2952328" cy="1344487"/>
          </a:xfrm>
          <a:prstGeom prst="rect">
            <a:avLst/>
          </a:prstGeom>
        </p:spPr>
      </p:pic>
    </p:spTree>
    <p:extLst>
      <p:ext uri="{BB962C8B-B14F-4D97-AF65-F5344CB8AC3E}">
        <p14:creationId xmlns:p14="http://schemas.microsoft.com/office/powerpoint/2010/main" val="22852810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1E5767E-1336-4066-9990-102588DC93EB}"/>
              </a:ext>
            </a:extLst>
          </p:cNvPr>
          <p:cNvSpPr>
            <a:spLocks noGrp="1"/>
          </p:cNvSpPr>
          <p:nvPr>
            <p:ph type="title"/>
          </p:nvPr>
        </p:nvSpPr>
        <p:spPr>
          <a:xfrm>
            <a:off x="484710" y="452718"/>
            <a:ext cx="7055380" cy="744034"/>
          </a:xfrm>
        </p:spPr>
        <p:txBody>
          <a:bodyPr/>
          <a:lstStyle/>
          <a:p>
            <a:r>
              <a:rPr lang="da-DK" dirty="0">
                <a:solidFill>
                  <a:schemeClr val="tx1"/>
                </a:solidFill>
              </a:rPr>
              <a:t>Kommunal opbakning</a:t>
            </a:r>
            <a:endParaRPr lang="en-US" dirty="0">
              <a:solidFill>
                <a:schemeClr val="tx1"/>
              </a:solidFill>
            </a:endParaRPr>
          </a:p>
        </p:txBody>
      </p:sp>
      <p:pic>
        <p:nvPicPr>
          <p:cNvPr id="6" name="Picture 5">
            <a:extLst>
              <a:ext uri="{FF2B5EF4-FFF2-40B4-BE49-F238E27FC236}">
                <a16:creationId xmlns:a16="http://schemas.microsoft.com/office/drawing/2014/main" xmlns="" id="{50796CE9-526F-4575-9349-A7492449B6B1}"/>
              </a:ext>
            </a:extLst>
          </p:cNvPr>
          <p:cNvPicPr>
            <a:picLocks noChangeAspect="1"/>
          </p:cNvPicPr>
          <p:nvPr/>
        </p:nvPicPr>
        <p:blipFill>
          <a:blip r:embed="rId3"/>
          <a:stretch>
            <a:fillRect/>
          </a:stretch>
        </p:blipFill>
        <p:spPr>
          <a:xfrm>
            <a:off x="1547664" y="1340768"/>
            <a:ext cx="5257800" cy="5143500"/>
          </a:xfrm>
          <a:prstGeom prst="rect">
            <a:avLst/>
          </a:prstGeom>
        </p:spPr>
      </p:pic>
    </p:spTree>
    <p:extLst>
      <p:ext uri="{BB962C8B-B14F-4D97-AF65-F5344CB8AC3E}">
        <p14:creationId xmlns:p14="http://schemas.microsoft.com/office/powerpoint/2010/main" val="278776831"/>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0E5580"/>
      </a:dk2>
      <a:lt2>
        <a:srgbClr val="EBEBEB"/>
      </a:lt2>
      <a:accent1>
        <a:srgbClr val="ACD433"/>
      </a:accent1>
      <a:accent2>
        <a:srgbClr val="E6C133"/>
      </a:accent2>
      <a:accent3>
        <a:srgbClr val="EF7A24"/>
      </a:accent3>
      <a:accent4>
        <a:srgbClr val="5AA0F5"/>
      </a:accent4>
      <a:accent5>
        <a:srgbClr val="75CEEC"/>
      </a:accent5>
      <a:accent6>
        <a:srgbClr val="65D6A0"/>
      </a:accent6>
      <a:hlink>
        <a:srgbClr val="C4E46E"/>
      </a:hlink>
      <a:folHlink>
        <a:srgbClr val="BDE0F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2000"/>
                <a:hueMod val="96000"/>
                <a:satMod val="128000"/>
                <a:lumMod val="114000"/>
              </a:schemeClr>
            </a:gs>
            <a:gs pos="100000">
              <a:schemeClr val="phClr">
                <a:tint val="100000"/>
                <a:shade val="62000"/>
                <a:hueMod val="100000"/>
                <a:satMod val="134000"/>
                <a:lumMod val="56000"/>
              </a:schemeClr>
            </a:gs>
          </a:gsLst>
          <a:path path="circle">
            <a:fillToRect l="45000" t="65000" r="125000" b="100000"/>
          </a:path>
        </a:gradFill>
        <a:blipFill rotWithShape="1">
          <a:blip xmlns:r="http://schemas.openxmlformats.org/officeDocument/2006/relationships" r:embed="rId1">
            <a:duotone>
              <a:schemeClr val="phClr">
                <a:shade val="62000"/>
                <a:hueMod val="108000"/>
                <a:satMod val="164000"/>
                <a:lumMod val="69000"/>
              </a:schemeClr>
              <a:schemeClr val="phClr">
                <a:tint val="96000"/>
                <a:hueMod val="90000"/>
                <a:satMod val="130000"/>
                <a:lumMod val="134000"/>
              </a:schemeClr>
            </a:duotone>
          </a:blip>
          <a:stretch/>
        </a:blipFill>
      </a:bgFillStyleLst>
    </a:fmtScheme>
  </a:themeElements>
  <a:objectDefaults/>
  <a:extraClrSchemeLst/>
  <a:extLst>
    <a:ext uri="{05A4C25C-085E-4340-85A3-A5531E510DB2}">
      <thm15:themeFamily xmlns="" xmlns:thm15="http://schemas.microsoft.com/office/thememl/2012/main" name="Ion" id="{B8441ADB-2E43-4AF7-B97A-BD870242C6A8}" vid="{BACC050B-8757-4460-95D8-E37B46A6B421}"/>
    </a:ext>
  </a:extLst>
</a:theme>
</file>

<file path=ppt/theme/theme2.xml><?xml version="1.0" encoding="utf-8"?>
<a:theme xmlns:a="http://schemas.openxmlformats.org/drawingml/2006/main" name="Kontortema">
  <a:themeElements>
    <a:clrScheme name="Kont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ont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ont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Ion</Template>
  <TotalTime>5283</TotalTime>
  <Words>935</Words>
  <Application>Microsoft Office PowerPoint</Application>
  <PresentationFormat>Skærmshow (4:3)</PresentationFormat>
  <Paragraphs>326</Paragraphs>
  <Slides>25</Slides>
  <Notes>24</Notes>
  <HiddenSlides>0</HiddenSlides>
  <MMClips>0</MMClips>
  <ScaleCrop>false</ScaleCrop>
  <HeadingPairs>
    <vt:vector size="4" baseType="variant">
      <vt:variant>
        <vt:lpstr>Tema</vt:lpstr>
      </vt:variant>
      <vt:variant>
        <vt:i4>1</vt:i4>
      </vt:variant>
      <vt:variant>
        <vt:lpstr>Diastitler</vt:lpstr>
      </vt:variant>
      <vt:variant>
        <vt:i4>25</vt:i4>
      </vt:variant>
    </vt:vector>
  </HeadingPairs>
  <TitlesOfParts>
    <vt:vector size="26" baseType="lpstr">
      <vt:lpstr>Ion</vt:lpstr>
      <vt:lpstr>Kulturlanternen LemmingHuset</vt:lpstr>
      <vt:lpstr>Et unikt samarbejde mellem 3 aktive lokale foreninger</vt:lpstr>
      <vt:lpstr>Historikken bag tilblivelsen af Kulturlanternen LemmingHuset </vt:lpstr>
      <vt:lpstr>Skitser og udkast</vt:lpstr>
      <vt:lpstr>Skitser og udkast</vt:lpstr>
      <vt:lpstr>Skitser og udkast</vt:lpstr>
      <vt:lpstr>Kulturlanternen LeminingHuset for hele lokalområdet</vt:lpstr>
      <vt:lpstr>Organisatorisk oversigt</vt:lpstr>
      <vt:lpstr>Kommunal opbakning</vt:lpstr>
      <vt:lpstr>Godkendte vedtægter </vt:lpstr>
      <vt:lpstr>Overdragelse af arealer</vt:lpstr>
      <vt:lpstr>Landzonetilladelse</vt:lpstr>
      <vt:lpstr>Lokal opbakning</vt:lpstr>
      <vt:lpstr>Aktiviteter i 2018 og økonomi på  kort og langt sigt:  En lang række af møder, mails og forhandlinger med primært kommunen  Færdiggørelse af tegninger og planer  Opstart af samarbejde med arkitekt og fundrasier.dk   Vi er nu egentlig byggeklar, mangler lige tilbud og byggetilladelse  Og Økonomien  2018 bød på opbakning i ord og penge, stort og småt.   Fælles fodslaw   Bidrag fra Borgerforeningen, Lemming IF og Værkeriet og ikke mindst en utrolig positiv oplevelse i forbindelse med annonceaftaler og salg af kalenderen for 2019.  </vt:lpstr>
      <vt:lpstr>Sponsorer</vt:lpstr>
      <vt:lpstr>Finiancering dags dato   </vt:lpstr>
      <vt:lpstr>Etableringspris</vt:lpstr>
      <vt:lpstr>Finiancering</vt:lpstr>
      <vt:lpstr>Drifts Budget</vt:lpstr>
      <vt:lpstr>Igangværende aktiviteter og kommende opgaver</vt:lpstr>
      <vt:lpstr>Tidsplan for 2019</vt:lpstr>
      <vt:lpstr>Fundraising</vt:lpstr>
      <vt:lpstr>Lokale aktiviteter til økonomiske støtte</vt:lpstr>
      <vt:lpstr>Kan I hjælpe os med</vt:lpstr>
      <vt:lpstr>Spørgsmål      - eller kommentarer…</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Lemminghuset 8632</dc:title>
  <dc:creator>Fredberg</dc:creator>
  <cp:lastModifiedBy>Annie</cp:lastModifiedBy>
  <cp:revision>197</cp:revision>
  <cp:lastPrinted>2018-05-22T22:26:59Z</cp:lastPrinted>
  <dcterms:created xsi:type="dcterms:W3CDTF">2017-01-27T20:47:19Z</dcterms:created>
  <dcterms:modified xsi:type="dcterms:W3CDTF">2019-02-20T21:49:51Z</dcterms:modified>
</cp:coreProperties>
</file>